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Neue Montreal Bold" charset="1" panose="00000400000000000000"/>
      <p:regular r:id="rId20"/>
    </p:embeddedFont>
    <p:embeddedFont>
      <p:font typeface="Neue Montreal" charset="1" panose="00000400000000000000"/>
      <p:regular r:id="rId21"/>
    </p:embeddedFont>
    <p:embeddedFont>
      <p:font typeface="Neue Montreal Light" charset="1" panose="00000400000000000000"/>
      <p:regular r:id="rId22"/>
    </p:embeddedFont>
    <p:embeddedFont>
      <p:font typeface="Neue Montreal Medium" charset="1" panose="00000400000000000000"/>
      <p:regular r:id="rId23"/>
    </p:embeddedFont>
    <p:embeddedFont>
      <p:font typeface="Neue Montreal Italics" charset="1" panose="000004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83726" y="1028700"/>
            <a:ext cx="6108528" cy="8099604"/>
            <a:chOff x="0" y="0"/>
            <a:chExt cx="1021837" cy="1354905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1021837" cy="1354905"/>
            </a:xfrm>
            <a:custGeom>
              <a:avLst/>
              <a:gdLst/>
              <a:ahLst/>
              <a:cxnLst/>
              <a:rect r="r" b="b" t="t" l="l"/>
              <a:pathLst>
                <a:path h="1354905" w="1021837">
                  <a:moveTo>
                    <a:pt x="1021837" y="0"/>
                  </a:moveTo>
                  <a:lnTo>
                    <a:pt x="0" y="0"/>
                  </a:lnTo>
                  <a:lnTo>
                    <a:pt x="0" y="1354905"/>
                  </a:lnTo>
                  <a:lnTo>
                    <a:pt x="1021837" y="1354905"/>
                  </a:lnTo>
                  <a:close/>
                </a:path>
              </a:pathLst>
            </a:custGeom>
            <a:blipFill>
              <a:blip r:embed="rId2"/>
              <a:stretch>
                <a:fillRect l="-50174" t="0" r="-48593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108635" y="2082171"/>
            <a:ext cx="7783790" cy="2375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00"/>
              </a:lnSpc>
            </a:pPr>
            <a:r>
              <a:rPr lang="en-US" sz="16759" b="true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Digital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82339" y="788183"/>
            <a:ext cx="3687268" cy="422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trike="noStrike" u="non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Giggling Platypus Co.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08635" y="5744336"/>
            <a:ext cx="9475091" cy="27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175"/>
              </a:lnSpc>
            </a:pPr>
            <a:r>
              <a:rPr lang="en-US" sz="19607">
                <a:solidFill>
                  <a:srgbClr val="000000"/>
                </a:solidFill>
                <a:latin typeface="Neue Montreal Light"/>
                <a:ea typeface="Neue Montreal Light"/>
                <a:cs typeface="Neue Montreal Light"/>
                <a:sym typeface="Neue Montreal Light"/>
              </a:rPr>
              <a:t>S</a:t>
            </a:r>
            <a:r>
              <a:rPr lang="en-US" sz="19607">
                <a:solidFill>
                  <a:srgbClr val="000000"/>
                </a:solidFill>
                <a:latin typeface="Neue Montreal Light"/>
                <a:ea typeface="Neue Montreal Light"/>
                <a:cs typeface="Neue Montreal Light"/>
                <a:sym typeface="Neue Montreal Light"/>
              </a:rPr>
              <a:t>trategy.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093677" y="788183"/>
            <a:ext cx="3381390" cy="422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25</a:t>
            </a:r>
            <a:r>
              <a:rPr lang="en-US" sz="2499" strike="noStrike" u="non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 December</a:t>
            </a:r>
            <a:r>
              <a:rPr lang="en-US" sz="2499" strike="noStrike" u="non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,</a:t>
            </a:r>
            <a:r>
              <a:rPr lang="en-US" sz="2499" strike="noStrike" u="non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 2030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08635" y="3872236"/>
            <a:ext cx="12060635" cy="2375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100"/>
              </a:lnSpc>
              <a:spcBef>
                <a:spcPct val="0"/>
              </a:spcBef>
            </a:pPr>
            <a:r>
              <a:rPr lang="en-US" b="true" sz="16759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Ma</a:t>
            </a:r>
            <a:r>
              <a:rPr lang="en-US" b="true" sz="16759" strike="noStrike" u="none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r</a:t>
            </a:r>
            <a:r>
              <a:rPr lang="en-US" b="true" sz="16759" strike="noStrike" u="none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ke</a:t>
            </a:r>
            <a:r>
              <a:rPr lang="en-US" b="true" sz="16759" strike="noStrike" u="none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t</a:t>
            </a:r>
            <a:r>
              <a:rPr lang="en-US" b="true" sz="16759" strike="noStrike" u="none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in</a:t>
            </a:r>
            <a:r>
              <a:rPr lang="en-US" b="true" sz="16759" strike="noStrike" u="none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g</a:t>
            </a:r>
          </a:p>
        </p:txBody>
      </p:sp>
      <p:sp>
        <p:nvSpPr>
          <p:cNvPr name="TextBox 9" id="9"/>
          <p:cNvSpPr txBox="true"/>
          <p:nvPr/>
        </p:nvSpPr>
        <p:spPr>
          <a:xfrm rot="-176208">
            <a:off x="8403313" y="7969480"/>
            <a:ext cx="8844389" cy="679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Maximizing Online Growth &amp; Engagement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2339" y="9023358"/>
            <a:ext cx="5785637" cy="422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www.r</a:t>
            </a:r>
            <a:r>
              <a:rPr lang="en-US" sz="2499" strike="noStrik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eallygreatsite.com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82339" y="797708"/>
            <a:ext cx="3687268" cy="30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trike="noStrike" u="non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Giggling Platypus Co.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758586" y="970127"/>
            <a:ext cx="9716481" cy="2730328"/>
            <a:chOff x="0" y="0"/>
            <a:chExt cx="5585418" cy="15695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85418" cy="1569501"/>
            </a:xfrm>
            <a:custGeom>
              <a:avLst/>
              <a:gdLst/>
              <a:ahLst/>
              <a:cxnLst/>
              <a:rect r="r" b="b" t="t" l="l"/>
              <a:pathLst>
                <a:path h="1569501" w="5585418">
                  <a:moveTo>
                    <a:pt x="0" y="0"/>
                  </a:moveTo>
                  <a:lnTo>
                    <a:pt x="5585418" y="0"/>
                  </a:lnTo>
                  <a:lnTo>
                    <a:pt x="5585418" y="1569501"/>
                  </a:lnTo>
                  <a:lnTo>
                    <a:pt x="0" y="1569501"/>
                  </a:lnTo>
                  <a:close/>
                </a:path>
              </a:pathLst>
            </a:custGeom>
            <a:blipFill>
              <a:blip r:embed="rId2"/>
              <a:stretch>
                <a:fillRect l="0" t="-12526" r="0" b="-124869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4093677" y="797708"/>
            <a:ext cx="3381390" cy="30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25</a:t>
            </a:r>
            <a:r>
              <a:rPr lang="en-US" sz="1800" strike="noStrike" u="non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 December</a:t>
            </a:r>
            <a:r>
              <a:rPr lang="en-US" sz="1800" strike="noStrike" u="non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,</a:t>
            </a:r>
            <a:r>
              <a:rPr lang="en-US" sz="1800" strike="noStrike" u="non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 2030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2339" y="9032883"/>
            <a:ext cx="5785637" cy="30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www.r</a:t>
            </a:r>
            <a:r>
              <a:rPr lang="en-US" sz="1800" strike="noStrik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eallygreatsite.com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08635" y="3420839"/>
            <a:ext cx="7631975" cy="349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b="true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Email Marketing Best Practices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08635" y="7297402"/>
            <a:ext cx="7244553" cy="1153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Personalize content based on user behav</a:t>
            </a: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ior by segmenting your audience, test subject lines and email designs through A/B testing, and ensure your emails are optimized for all devices.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10425" y="3648615"/>
            <a:ext cx="7022885" cy="2223914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2026339" y="4426138"/>
            <a:ext cx="2901693" cy="602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Open Rate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010425" y="5236824"/>
            <a:ext cx="7022885" cy="2223914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0139025" y="6014347"/>
            <a:ext cx="4906494" cy="602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B5FF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Click-Through</a:t>
            </a:r>
            <a:r>
              <a:rPr lang="en-US" b="true" sz="3499">
                <a:solidFill>
                  <a:srgbClr val="B5FF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 Rate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010425" y="6829162"/>
            <a:ext cx="7022885" cy="2223914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1026084" y="7606685"/>
            <a:ext cx="3678377" cy="602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Conv</a:t>
            </a:r>
            <a:r>
              <a:rPr lang="en-US" b="true" sz="3499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ersion Rate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834354" y="4336683"/>
            <a:ext cx="1640713" cy="762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8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+35%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744795" y="5924892"/>
            <a:ext cx="1813661" cy="762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8"/>
              </a:lnSpc>
              <a:spcBef>
                <a:spcPct val="0"/>
              </a:spcBef>
            </a:pPr>
            <a:r>
              <a:rPr lang="en-US" b="true" sz="4499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+88%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834354" y="7517230"/>
            <a:ext cx="1914942" cy="762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8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+5%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82339" y="797708"/>
            <a:ext cx="3687268" cy="30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trike="noStrike" u="non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Giggling Platypus Co.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3525938" y="970127"/>
            <a:ext cx="3949129" cy="3449731"/>
            <a:chOff x="0" y="0"/>
            <a:chExt cx="2270116" cy="19830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70116" cy="1983042"/>
            </a:xfrm>
            <a:custGeom>
              <a:avLst/>
              <a:gdLst/>
              <a:ahLst/>
              <a:cxnLst/>
              <a:rect r="r" b="b" t="t" l="l"/>
              <a:pathLst>
                <a:path h="1983042" w="2270116">
                  <a:moveTo>
                    <a:pt x="0" y="0"/>
                  </a:moveTo>
                  <a:lnTo>
                    <a:pt x="2270116" y="0"/>
                  </a:lnTo>
                  <a:lnTo>
                    <a:pt x="2270116" y="1983042"/>
                  </a:lnTo>
                  <a:lnTo>
                    <a:pt x="0" y="1983042"/>
                  </a:lnTo>
                  <a:close/>
                </a:path>
              </a:pathLst>
            </a:custGeom>
            <a:blipFill>
              <a:blip r:embed="rId2"/>
              <a:stretch>
                <a:fillRect l="-49437" t="0" r="-15474" b="-25935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4093677" y="797708"/>
            <a:ext cx="3381390" cy="30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25</a:t>
            </a:r>
            <a:r>
              <a:rPr lang="en-US" sz="1800" strike="noStrike" u="non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 December</a:t>
            </a:r>
            <a:r>
              <a:rPr lang="en-US" sz="1800" strike="noStrike" u="non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,</a:t>
            </a:r>
            <a:r>
              <a:rPr lang="en-US" sz="1800" strike="noStrike" u="non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 2030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2339" y="9032883"/>
            <a:ext cx="5785637" cy="30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www.r</a:t>
            </a:r>
            <a:r>
              <a:rPr lang="en-US" sz="1800" strike="noStrik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eallygreatsite.com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08635" y="1615179"/>
            <a:ext cx="12708891" cy="235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b="true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Data-Driven</a:t>
            </a:r>
          </a:p>
          <a:p>
            <a:pPr algn="l">
              <a:lnSpc>
                <a:spcPts val="9000"/>
              </a:lnSpc>
            </a:pPr>
            <a:r>
              <a:rPr lang="en-US" sz="9000" b="true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Marketing &amp; Analytics</a:t>
            </a:r>
          </a:p>
        </p:txBody>
      </p:sp>
      <p:sp>
        <p:nvSpPr>
          <p:cNvPr name="AutoShape 8" id="8"/>
          <p:cNvSpPr/>
          <p:nvPr/>
        </p:nvSpPr>
        <p:spPr>
          <a:xfrm flipH="true">
            <a:off x="1108635" y="5241610"/>
            <a:ext cx="15772627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5452986" y="4972308"/>
            <a:ext cx="3117610" cy="591486"/>
            <a:chOff x="0" y="0"/>
            <a:chExt cx="821099" cy="1557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21099" cy="155782"/>
            </a:xfrm>
            <a:custGeom>
              <a:avLst/>
              <a:gdLst/>
              <a:ahLst/>
              <a:cxnLst/>
              <a:rect r="r" b="b" t="t" l="l"/>
              <a:pathLst>
                <a:path h="155782" w="821099">
                  <a:moveTo>
                    <a:pt x="77891" y="0"/>
                  </a:moveTo>
                  <a:lnTo>
                    <a:pt x="743208" y="0"/>
                  </a:lnTo>
                  <a:cubicBezTo>
                    <a:pt x="763866" y="0"/>
                    <a:pt x="783678" y="8206"/>
                    <a:pt x="798285" y="22814"/>
                  </a:cubicBezTo>
                  <a:cubicBezTo>
                    <a:pt x="812893" y="37421"/>
                    <a:pt x="821099" y="57233"/>
                    <a:pt x="821099" y="77891"/>
                  </a:cubicBezTo>
                  <a:lnTo>
                    <a:pt x="821099" y="77891"/>
                  </a:lnTo>
                  <a:cubicBezTo>
                    <a:pt x="821099" y="98549"/>
                    <a:pt x="812893" y="118361"/>
                    <a:pt x="798285" y="132968"/>
                  </a:cubicBezTo>
                  <a:cubicBezTo>
                    <a:pt x="783678" y="147576"/>
                    <a:pt x="763866" y="155782"/>
                    <a:pt x="743208" y="155782"/>
                  </a:cubicBezTo>
                  <a:lnTo>
                    <a:pt x="77891" y="155782"/>
                  </a:lnTo>
                  <a:cubicBezTo>
                    <a:pt x="57233" y="155782"/>
                    <a:pt x="37421" y="147576"/>
                    <a:pt x="22814" y="132968"/>
                  </a:cubicBezTo>
                  <a:cubicBezTo>
                    <a:pt x="8206" y="118361"/>
                    <a:pt x="0" y="98549"/>
                    <a:pt x="0" y="77891"/>
                  </a:cubicBezTo>
                  <a:lnTo>
                    <a:pt x="0" y="77891"/>
                  </a:lnTo>
                  <a:cubicBezTo>
                    <a:pt x="0" y="57233"/>
                    <a:pt x="8206" y="37421"/>
                    <a:pt x="22814" y="22814"/>
                  </a:cubicBezTo>
                  <a:cubicBezTo>
                    <a:pt x="37421" y="8206"/>
                    <a:pt x="57233" y="0"/>
                    <a:pt x="77891" y="0"/>
                  </a:cubicBezTo>
                  <a:close/>
                </a:path>
              </a:pathLst>
            </a:custGeom>
            <a:solidFill>
              <a:srgbClr val="B5FF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21099" cy="2034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000000"/>
                  </a:solidFill>
                  <a:latin typeface="Neue Montreal Medium"/>
                  <a:ea typeface="Neue Montreal Medium"/>
                  <a:cs typeface="Neue Montreal Medium"/>
                  <a:sym typeface="Neue Montreal Medium"/>
                </a:rPr>
                <a:t>January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108635" y="6119524"/>
            <a:ext cx="3360972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Website Traffic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8635" y="7515681"/>
            <a:ext cx="3360972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Lead Conversion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452986" y="6027423"/>
            <a:ext cx="3306133" cy="762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98"/>
              </a:lnSpc>
              <a:spcBef>
                <a:spcPct val="0"/>
              </a:spcBef>
            </a:pPr>
            <a:r>
              <a:rPr lang="en-US" sz="4499" strike="noStrike" u="non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+10,000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797338" y="4972308"/>
            <a:ext cx="3117610" cy="591486"/>
            <a:chOff x="0" y="0"/>
            <a:chExt cx="821099" cy="15578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21099" cy="155782"/>
            </a:xfrm>
            <a:custGeom>
              <a:avLst/>
              <a:gdLst/>
              <a:ahLst/>
              <a:cxnLst/>
              <a:rect r="r" b="b" t="t" l="l"/>
              <a:pathLst>
                <a:path h="155782" w="821099">
                  <a:moveTo>
                    <a:pt x="77891" y="0"/>
                  </a:moveTo>
                  <a:lnTo>
                    <a:pt x="743208" y="0"/>
                  </a:lnTo>
                  <a:cubicBezTo>
                    <a:pt x="763866" y="0"/>
                    <a:pt x="783678" y="8206"/>
                    <a:pt x="798285" y="22814"/>
                  </a:cubicBezTo>
                  <a:cubicBezTo>
                    <a:pt x="812893" y="37421"/>
                    <a:pt x="821099" y="57233"/>
                    <a:pt x="821099" y="77891"/>
                  </a:cubicBezTo>
                  <a:lnTo>
                    <a:pt x="821099" y="77891"/>
                  </a:lnTo>
                  <a:cubicBezTo>
                    <a:pt x="821099" y="98549"/>
                    <a:pt x="812893" y="118361"/>
                    <a:pt x="798285" y="132968"/>
                  </a:cubicBezTo>
                  <a:cubicBezTo>
                    <a:pt x="783678" y="147576"/>
                    <a:pt x="763866" y="155782"/>
                    <a:pt x="743208" y="155782"/>
                  </a:cubicBezTo>
                  <a:lnTo>
                    <a:pt x="77891" y="155782"/>
                  </a:lnTo>
                  <a:cubicBezTo>
                    <a:pt x="57233" y="155782"/>
                    <a:pt x="37421" y="147576"/>
                    <a:pt x="22814" y="132968"/>
                  </a:cubicBezTo>
                  <a:cubicBezTo>
                    <a:pt x="8206" y="118361"/>
                    <a:pt x="0" y="98549"/>
                    <a:pt x="0" y="77891"/>
                  </a:cubicBezTo>
                  <a:lnTo>
                    <a:pt x="0" y="77891"/>
                  </a:lnTo>
                  <a:cubicBezTo>
                    <a:pt x="0" y="57233"/>
                    <a:pt x="8206" y="37421"/>
                    <a:pt x="22814" y="22814"/>
                  </a:cubicBezTo>
                  <a:cubicBezTo>
                    <a:pt x="37421" y="8206"/>
                    <a:pt x="57233" y="0"/>
                    <a:pt x="77891" y="0"/>
                  </a:cubicBezTo>
                  <a:close/>
                </a:path>
              </a:pathLst>
            </a:custGeom>
            <a:solidFill>
              <a:srgbClr val="B5FF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821099" cy="2034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000000"/>
                  </a:solidFill>
                  <a:latin typeface="Neue Montreal Medium"/>
                  <a:ea typeface="Neue Montreal Medium"/>
                  <a:cs typeface="Neue Montreal Medium"/>
                  <a:sym typeface="Neue Montreal Medium"/>
                </a:rPr>
                <a:t>February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141690" y="4972308"/>
            <a:ext cx="3117610" cy="591486"/>
            <a:chOff x="0" y="0"/>
            <a:chExt cx="821099" cy="15578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21099" cy="155782"/>
            </a:xfrm>
            <a:custGeom>
              <a:avLst/>
              <a:gdLst/>
              <a:ahLst/>
              <a:cxnLst/>
              <a:rect r="r" b="b" t="t" l="l"/>
              <a:pathLst>
                <a:path h="155782" w="821099">
                  <a:moveTo>
                    <a:pt x="77891" y="0"/>
                  </a:moveTo>
                  <a:lnTo>
                    <a:pt x="743208" y="0"/>
                  </a:lnTo>
                  <a:cubicBezTo>
                    <a:pt x="763866" y="0"/>
                    <a:pt x="783678" y="8206"/>
                    <a:pt x="798285" y="22814"/>
                  </a:cubicBezTo>
                  <a:cubicBezTo>
                    <a:pt x="812893" y="37421"/>
                    <a:pt x="821099" y="57233"/>
                    <a:pt x="821099" y="77891"/>
                  </a:cubicBezTo>
                  <a:lnTo>
                    <a:pt x="821099" y="77891"/>
                  </a:lnTo>
                  <a:cubicBezTo>
                    <a:pt x="821099" y="98549"/>
                    <a:pt x="812893" y="118361"/>
                    <a:pt x="798285" y="132968"/>
                  </a:cubicBezTo>
                  <a:cubicBezTo>
                    <a:pt x="783678" y="147576"/>
                    <a:pt x="763866" y="155782"/>
                    <a:pt x="743208" y="155782"/>
                  </a:cubicBezTo>
                  <a:lnTo>
                    <a:pt x="77891" y="155782"/>
                  </a:lnTo>
                  <a:cubicBezTo>
                    <a:pt x="57233" y="155782"/>
                    <a:pt x="37421" y="147576"/>
                    <a:pt x="22814" y="132968"/>
                  </a:cubicBezTo>
                  <a:cubicBezTo>
                    <a:pt x="8206" y="118361"/>
                    <a:pt x="0" y="98549"/>
                    <a:pt x="0" y="77891"/>
                  </a:cubicBezTo>
                  <a:lnTo>
                    <a:pt x="0" y="77891"/>
                  </a:lnTo>
                  <a:cubicBezTo>
                    <a:pt x="0" y="57233"/>
                    <a:pt x="8206" y="37421"/>
                    <a:pt x="22814" y="22814"/>
                  </a:cubicBezTo>
                  <a:cubicBezTo>
                    <a:pt x="37421" y="8206"/>
                    <a:pt x="57233" y="0"/>
                    <a:pt x="77891" y="0"/>
                  </a:cubicBezTo>
                  <a:close/>
                </a:path>
              </a:pathLst>
            </a:custGeom>
            <a:solidFill>
              <a:srgbClr val="B5FF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821099" cy="2034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000000"/>
                  </a:solidFill>
                  <a:latin typeface="Neue Montreal Medium"/>
                  <a:ea typeface="Neue Montreal Medium"/>
                  <a:cs typeface="Neue Montreal Medium"/>
                  <a:sym typeface="Neue Montreal Medium"/>
                </a:rPr>
                <a:t>March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9797338" y="6027423"/>
            <a:ext cx="3117610" cy="762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98"/>
              </a:lnSpc>
              <a:spcBef>
                <a:spcPct val="0"/>
              </a:spcBef>
            </a:pPr>
            <a:r>
              <a:rPr lang="en-US" sz="4499" strike="noStrike" u="non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+12,000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141690" y="6027423"/>
            <a:ext cx="3119885" cy="762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98"/>
              </a:lnSpc>
              <a:spcBef>
                <a:spcPct val="0"/>
              </a:spcBef>
            </a:pPr>
            <a:r>
              <a:rPr lang="en-US" sz="4499" strike="noStrike" u="non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+15,000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452986" y="7423581"/>
            <a:ext cx="3117610" cy="762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98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5%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797338" y="7423581"/>
            <a:ext cx="3117610" cy="762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98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6%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141690" y="7423581"/>
            <a:ext cx="3119885" cy="762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98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7</a:t>
            </a:r>
            <a:r>
              <a:rPr lang="en-US" sz="4499" strike="noStrike" u="non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%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108635" y="4972308"/>
            <a:ext cx="3117610" cy="591486"/>
            <a:chOff x="0" y="0"/>
            <a:chExt cx="821099" cy="15578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21099" cy="155782"/>
            </a:xfrm>
            <a:custGeom>
              <a:avLst/>
              <a:gdLst/>
              <a:ahLst/>
              <a:cxnLst/>
              <a:rect r="r" b="b" t="t" l="l"/>
              <a:pathLst>
                <a:path h="155782" w="821099">
                  <a:moveTo>
                    <a:pt x="77891" y="0"/>
                  </a:moveTo>
                  <a:lnTo>
                    <a:pt x="743208" y="0"/>
                  </a:lnTo>
                  <a:cubicBezTo>
                    <a:pt x="763866" y="0"/>
                    <a:pt x="783678" y="8206"/>
                    <a:pt x="798285" y="22814"/>
                  </a:cubicBezTo>
                  <a:cubicBezTo>
                    <a:pt x="812893" y="37421"/>
                    <a:pt x="821099" y="57233"/>
                    <a:pt x="821099" y="77891"/>
                  </a:cubicBezTo>
                  <a:lnTo>
                    <a:pt x="821099" y="77891"/>
                  </a:lnTo>
                  <a:cubicBezTo>
                    <a:pt x="821099" y="98549"/>
                    <a:pt x="812893" y="118361"/>
                    <a:pt x="798285" y="132968"/>
                  </a:cubicBezTo>
                  <a:cubicBezTo>
                    <a:pt x="783678" y="147576"/>
                    <a:pt x="763866" y="155782"/>
                    <a:pt x="743208" y="155782"/>
                  </a:cubicBezTo>
                  <a:lnTo>
                    <a:pt x="77891" y="155782"/>
                  </a:lnTo>
                  <a:cubicBezTo>
                    <a:pt x="57233" y="155782"/>
                    <a:pt x="37421" y="147576"/>
                    <a:pt x="22814" y="132968"/>
                  </a:cubicBezTo>
                  <a:cubicBezTo>
                    <a:pt x="8206" y="118361"/>
                    <a:pt x="0" y="98549"/>
                    <a:pt x="0" y="77891"/>
                  </a:cubicBezTo>
                  <a:lnTo>
                    <a:pt x="0" y="77891"/>
                  </a:lnTo>
                  <a:cubicBezTo>
                    <a:pt x="0" y="57233"/>
                    <a:pt x="8206" y="37421"/>
                    <a:pt x="22814" y="22814"/>
                  </a:cubicBezTo>
                  <a:cubicBezTo>
                    <a:pt x="37421" y="8206"/>
                    <a:pt x="57233" y="0"/>
                    <a:pt x="77891" y="0"/>
                  </a:cubicBezTo>
                  <a:close/>
                </a:path>
              </a:pathLst>
            </a:custGeom>
            <a:solidFill>
              <a:srgbClr val="B5FF0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821099" cy="2034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000000"/>
                  </a:solidFill>
                  <a:latin typeface="Neue Montreal Medium"/>
                  <a:ea typeface="Neue Montreal Medium"/>
                  <a:cs typeface="Neue Montreal Medium"/>
                  <a:sym typeface="Neue Montreal Medium"/>
                </a:rPr>
                <a:t>Metric</a:t>
              </a:r>
            </a:p>
          </p:txBody>
        </p:sp>
      </p:grpSp>
      <p:sp>
        <p:nvSpPr>
          <p:cNvPr name="AutoShape 29" id="29"/>
          <p:cNvSpPr/>
          <p:nvPr/>
        </p:nvSpPr>
        <p:spPr>
          <a:xfrm flipH="true">
            <a:off x="1108635" y="7146663"/>
            <a:ext cx="1615066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 flipV="true">
            <a:off x="4837234" y="4972314"/>
            <a:ext cx="0" cy="3617543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flipV="true">
            <a:off x="9181586" y="4972314"/>
            <a:ext cx="0" cy="3617543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 flipH="true" flipV="true">
            <a:off x="13525938" y="4972314"/>
            <a:ext cx="0" cy="3617543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8635" y="5016436"/>
            <a:ext cx="5696124" cy="591486"/>
            <a:chOff x="0" y="0"/>
            <a:chExt cx="1500214" cy="1557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00214" cy="155782"/>
            </a:xfrm>
            <a:custGeom>
              <a:avLst/>
              <a:gdLst/>
              <a:ahLst/>
              <a:cxnLst/>
              <a:rect r="r" b="b" t="t" l="l"/>
              <a:pathLst>
                <a:path h="155782" w="1500214">
                  <a:moveTo>
                    <a:pt x="77891" y="0"/>
                  </a:moveTo>
                  <a:lnTo>
                    <a:pt x="1422323" y="0"/>
                  </a:lnTo>
                  <a:cubicBezTo>
                    <a:pt x="1442981" y="0"/>
                    <a:pt x="1462793" y="8206"/>
                    <a:pt x="1477400" y="22814"/>
                  </a:cubicBezTo>
                  <a:cubicBezTo>
                    <a:pt x="1492007" y="37421"/>
                    <a:pt x="1500214" y="57233"/>
                    <a:pt x="1500214" y="77891"/>
                  </a:cubicBezTo>
                  <a:lnTo>
                    <a:pt x="1500214" y="77891"/>
                  </a:lnTo>
                  <a:cubicBezTo>
                    <a:pt x="1500214" y="98549"/>
                    <a:pt x="1492007" y="118361"/>
                    <a:pt x="1477400" y="132968"/>
                  </a:cubicBezTo>
                  <a:cubicBezTo>
                    <a:pt x="1462793" y="147576"/>
                    <a:pt x="1442981" y="155782"/>
                    <a:pt x="1422323" y="155782"/>
                  </a:cubicBezTo>
                  <a:lnTo>
                    <a:pt x="77891" y="155782"/>
                  </a:lnTo>
                  <a:cubicBezTo>
                    <a:pt x="57233" y="155782"/>
                    <a:pt x="37421" y="147576"/>
                    <a:pt x="22814" y="132968"/>
                  </a:cubicBezTo>
                  <a:cubicBezTo>
                    <a:pt x="8206" y="118361"/>
                    <a:pt x="0" y="98549"/>
                    <a:pt x="0" y="77891"/>
                  </a:cubicBezTo>
                  <a:lnTo>
                    <a:pt x="0" y="77891"/>
                  </a:lnTo>
                  <a:cubicBezTo>
                    <a:pt x="0" y="57233"/>
                    <a:pt x="8206" y="37421"/>
                    <a:pt x="22814" y="22814"/>
                  </a:cubicBezTo>
                  <a:cubicBezTo>
                    <a:pt x="37421" y="8206"/>
                    <a:pt x="57233" y="0"/>
                    <a:pt x="77891" y="0"/>
                  </a:cubicBezTo>
                  <a:close/>
                </a:path>
              </a:pathLst>
            </a:custGeom>
            <a:solidFill>
              <a:srgbClr val="B5FF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500214" cy="2034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000000"/>
                  </a:solidFill>
                  <a:latin typeface="Neue Montreal Medium"/>
                  <a:ea typeface="Neue Montreal Medium"/>
                  <a:cs typeface="Neue Montreal Medium"/>
                  <a:sym typeface="Neue Montreal Medium"/>
                </a:rPr>
                <a:t>AI-Powered Chatbots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08635" y="6242690"/>
            <a:ext cx="5696124" cy="591486"/>
            <a:chOff x="0" y="0"/>
            <a:chExt cx="1500214" cy="1557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00214" cy="155782"/>
            </a:xfrm>
            <a:custGeom>
              <a:avLst/>
              <a:gdLst/>
              <a:ahLst/>
              <a:cxnLst/>
              <a:rect r="r" b="b" t="t" l="l"/>
              <a:pathLst>
                <a:path h="155782" w="1500214">
                  <a:moveTo>
                    <a:pt x="77891" y="0"/>
                  </a:moveTo>
                  <a:lnTo>
                    <a:pt x="1422323" y="0"/>
                  </a:lnTo>
                  <a:cubicBezTo>
                    <a:pt x="1442981" y="0"/>
                    <a:pt x="1462793" y="8206"/>
                    <a:pt x="1477400" y="22814"/>
                  </a:cubicBezTo>
                  <a:cubicBezTo>
                    <a:pt x="1492007" y="37421"/>
                    <a:pt x="1500214" y="57233"/>
                    <a:pt x="1500214" y="77891"/>
                  </a:cubicBezTo>
                  <a:lnTo>
                    <a:pt x="1500214" y="77891"/>
                  </a:lnTo>
                  <a:cubicBezTo>
                    <a:pt x="1500214" y="98549"/>
                    <a:pt x="1492007" y="118361"/>
                    <a:pt x="1477400" y="132968"/>
                  </a:cubicBezTo>
                  <a:cubicBezTo>
                    <a:pt x="1462793" y="147576"/>
                    <a:pt x="1442981" y="155782"/>
                    <a:pt x="1422323" y="155782"/>
                  </a:cubicBezTo>
                  <a:lnTo>
                    <a:pt x="77891" y="155782"/>
                  </a:lnTo>
                  <a:cubicBezTo>
                    <a:pt x="57233" y="155782"/>
                    <a:pt x="37421" y="147576"/>
                    <a:pt x="22814" y="132968"/>
                  </a:cubicBezTo>
                  <a:cubicBezTo>
                    <a:pt x="8206" y="118361"/>
                    <a:pt x="0" y="98549"/>
                    <a:pt x="0" y="77891"/>
                  </a:cubicBezTo>
                  <a:lnTo>
                    <a:pt x="0" y="77891"/>
                  </a:lnTo>
                  <a:cubicBezTo>
                    <a:pt x="0" y="57233"/>
                    <a:pt x="8206" y="37421"/>
                    <a:pt x="22814" y="22814"/>
                  </a:cubicBezTo>
                  <a:cubicBezTo>
                    <a:pt x="37421" y="8206"/>
                    <a:pt x="57233" y="0"/>
                    <a:pt x="77891" y="0"/>
                  </a:cubicBezTo>
                  <a:close/>
                </a:path>
              </a:pathLst>
            </a:custGeom>
            <a:solidFill>
              <a:srgbClr val="B5FF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500214" cy="2034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000000"/>
                  </a:solidFill>
                  <a:latin typeface="Neue Montreal Medium"/>
                  <a:ea typeface="Neue Montreal Medium"/>
                  <a:cs typeface="Neue Montreal Medium"/>
                  <a:sym typeface="Neue Montreal Medium"/>
                </a:rPr>
                <a:t>Personalized Recommendations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08635" y="7468944"/>
            <a:ext cx="5696124" cy="591486"/>
            <a:chOff x="0" y="0"/>
            <a:chExt cx="1500214" cy="1557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00214" cy="155782"/>
            </a:xfrm>
            <a:custGeom>
              <a:avLst/>
              <a:gdLst/>
              <a:ahLst/>
              <a:cxnLst/>
              <a:rect r="r" b="b" t="t" l="l"/>
              <a:pathLst>
                <a:path h="155782" w="1500214">
                  <a:moveTo>
                    <a:pt x="77891" y="0"/>
                  </a:moveTo>
                  <a:lnTo>
                    <a:pt x="1422323" y="0"/>
                  </a:lnTo>
                  <a:cubicBezTo>
                    <a:pt x="1442981" y="0"/>
                    <a:pt x="1462793" y="8206"/>
                    <a:pt x="1477400" y="22814"/>
                  </a:cubicBezTo>
                  <a:cubicBezTo>
                    <a:pt x="1492007" y="37421"/>
                    <a:pt x="1500214" y="57233"/>
                    <a:pt x="1500214" y="77891"/>
                  </a:cubicBezTo>
                  <a:lnTo>
                    <a:pt x="1500214" y="77891"/>
                  </a:lnTo>
                  <a:cubicBezTo>
                    <a:pt x="1500214" y="98549"/>
                    <a:pt x="1492007" y="118361"/>
                    <a:pt x="1477400" y="132968"/>
                  </a:cubicBezTo>
                  <a:cubicBezTo>
                    <a:pt x="1462793" y="147576"/>
                    <a:pt x="1442981" y="155782"/>
                    <a:pt x="1422323" y="155782"/>
                  </a:cubicBezTo>
                  <a:lnTo>
                    <a:pt x="77891" y="155782"/>
                  </a:lnTo>
                  <a:cubicBezTo>
                    <a:pt x="57233" y="155782"/>
                    <a:pt x="37421" y="147576"/>
                    <a:pt x="22814" y="132968"/>
                  </a:cubicBezTo>
                  <a:cubicBezTo>
                    <a:pt x="8206" y="118361"/>
                    <a:pt x="0" y="98549"/>
                    <a:pt x="0" y="77891"/>
                  </a:cubicBezTo>
                  <a:lnTo>
                    <a:pt x="0" y="77891"/>
                  </a:lnTo>
                  <a:cubicBezTo>
                    <a:pt x="0" y="57233"/>
                    <a:pt x="8206" y="37421"/>
                    <a:pt x="22814" y="22814"/>
                  </a:cubicBezTo>
                  <a:cubicBezTo>
                    <a:pt x="37421" y="8206"/>
                    <a:pt x="57233" y="0"/>
                    <a:pt x="77891" y="0"/>
                  </a:cubicBezTo>
                  <a:close/>
                </a:path>
              </a:pathLst>
            </a:custGeom>
            <a:solidFill>
              <a:srgbClr val="B5FF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500214" cy="2034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000000"/>
                  </a:solidFill>
                  <a:latin typeface="Neue Montreal Medium"/>
                  <a:ea typeface="Neue Montreal Medium"/>
                  <a:cs typeface="Neue Montreal Medium"/>
                  <a:sym typeface="Neue Montreal Medium"/>
                </a:rPr>
                <a:t>Automated Email Campaigns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 flipV="true">
            <a:off x="13283726" y="1832805"/>
            <a:ext cx="0" cy="6968295"/>
          </a:xfrm>
          <a:prstGeom prst="line">
            <a:avLst/>
          </a:prstGeom>
          <a:ln cap="flat" w="9525">
            <a:solidFill>
              <a:srgbClr val="B5FF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3821889" y="1832805"/>
            <a:ext cx="582341" cy="582341"/>
          </a:xfrm>
          <a:custGeom>
            <a:avLst/>
            <a:gdLst/>
            <a:ahLst/>
            <a:cxnLst/>
            <a:rect r="r" b="b" t="t" l="l"/>
            <a:pathLst>
              <a:path h="582341" w="582341">
                <a:moveTo>
                  <a:pt x="0" y="0"/>
                </a:moveTo>
                <a:lnTo>
                  <a:pt x="582340" y="0"/>
                </a:lnTo>
                <a:lnTo>
                  <a:pt x="582340" y="582341"/>
                </a:lnTo>
                <a:lnTo>
                  <a:pt x="0" y="582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08635" y="1615179"/>
            <a:ext cx="11636929" cy="235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b="true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AI &amp; Automation</a:t>
            </a:r>
          </a:p>
          <a:p>
            <a:pPr algn="l">
              <a:lnSpc>
                <a:spcPts val="9000"/>
              </a:lnSpc>
            </a:pPr>
            <a:r>
              <a:rPr lang="en-US" sz="9000" b="true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in Digital Marketing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82339" y="797708"/>
            <a:ext cx="3687268" cy="30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trike="noStrike" u="non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Giggling Platypus Co.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093677" y="797708"/>
            <a:ext cx="3381390" cy="30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25</a:t>
            </a:r>
            <a:r>
              <a:rPr lang="en-US" sz="1800" strike="noStrike" u="non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 December</a:t>
            </a:r>
            <a:r>
              <a:rPr lang="en-US" sz="1800" strike="noStrike" u="non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,</a:t>
            </a:r>
            <a:r>
              <a:rPr lang="en-US" sz="1800" strike="noStrike" u="non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 2030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82339" y="9032883"/>
            <a:ext cx="5785637" cy="30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www.r</a:t>
            </a:r>
            <a:r>
              <a:rPr lang="en-US" sz="1800" strike="noStrik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eallygreatsite.com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117461" y="5106764"/>
            <a:ext cx="4496577" cy="37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Au</a:t>
            </a:r>
            <a:r>
              <a:rPr lang="en-US" sz="2199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tomate customer support.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117461" y="6333018"/>
            <a:ext cx="4496577" cy="37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AI-driv</a:t>
            </a:r>
            <a:r>
              <a:rPr lang="en-US" sz="2199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en content curation.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117461" y="7559272"/>
            <a:ext cx="5207039" cy="37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S</a:t>
            </a:r>
            <a:r>
              <a:rPr lang="en-US" sz="2199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end targeted emails based on behavior.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817526" y="2672454"/>
            <a:ext cx="3441774" cy="1934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i="true">
                <a:solidFill>
                  <a:srgbClr val="FFFFFF"/>
                </a:solidFill>
                <a:latin typeface="Neue Montreal Italics"/>
                <a:ea typeface="Neue Montreal Italics"/>
                <a:cs typeface="Neue Montreal Italics"/>
                <a:sym typeface="Neue Montreal Italics"/>
              </a:rPr>
              <a:t>AI and automation help make digital marketing faster and smarter. They save time, send better messages, and help businesses grow.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817526" y="7559272"/>
            <a:ext cx="2734788" cy="37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Im</a:t>
            </a:r>
            <a:r>
              <a:rPr lang="en-US" b="true" sz="2199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provement: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817526" y="8039048"/>
            <a:ext cx="1966846" cy="762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98"/>
              </a:lnSpc>
              <a:spcBef>
                <a:spcPct val="0"/>
              </a:spcBef>
            </a:pPr>
            <a:r>
              <a:rPr lang="en-US" sz="4499">
                <a:solidFill>
                  <a:srgbClr val="B5FF00"/>
                </a:solidFill>
                <a:latin typeface="Neue Montreal"/>
                <a:ea typeface="Neue Montreal"/>
                <a:cs typeface="Neue Montreal"/>
                <a:sym typeface="Neue Montreal"/>
              </a:rPr>
              <a:t>+11%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817526" y="5408608"/>
            <a:ext cx="2500208" cy="763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O</a:t>
            </a:r>
            <a:r>
              <a:rPr lang="en-US" b="true" sz="2199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pen Rate After Automation: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817526" y="6276620"/>
            <a:ext cx="1966846" cy="762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98"/>
              </a:lnSpc>
              <a:spcBef>
                <a:spcPct val="0"/>
              </a:spcBef>
            </a:pPr>
            <a:r>
              <a:rPr lang="en-US" sz="4499">
                <a:solidFill>
                  <a:srgbClr val="B5FF00"/>
                </a:solidFill>
                <a:latin typeface="Neue Montreal"/>
                <a:ea typeface="Neue Montreal"/>
                <a:cs typeface="Neue Montreal"/>
                <a:sym typeface="Neue Montreal"/>
              </a:rPr>
              <a:t>+29%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08635" y="1615179"/>
            <a:ext cx="9235535" cy="235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b="true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Successful Digital Campaign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82339" y="797708"/>
            <a:ext cx="3687268" cy="30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trike="noStrike" u="non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Giggling Platypus Co.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847831" y="970127"/>
            <a:ext cx="6627236" cy="4399526"/>
            <a:chOff x="0" y="0"/>
            <a:chExt cx="3809598" cy="252902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809598" cy="2529022"/>
            </a:xfrm>
            <a:custGeom>
              <a:avLst/>
              <a:gdLst/>
              <a:ahLst/>
              <a:cxnLst/>
              <a:rect r="r" b="b" t="t" l="l"/>
              <a:pathLst>
                <a:path h="2529022" w="3809598">
                  <a:moveTo>
                    <a:pt x="0" y="0"/>
                  </a:moveTo>
                  <a:lnTo>
                    <a:pt x="3809598" y="0"/>
                  </a:lnTo>
                  <a:lnTo>
                    <a:pt x="3809598" y="2529022"/>
                  </a:lnTo>
                  <a:lnTo>
                    <a:pt x="0" y="2529022"/>
                  </a:lnTo>
                  <a:close/>
                </a:path>
              </a:pathLst>
            </a:custGeom>
            <a:blipFill>
              <a:blip r:embed="rId2"/>
              <a:stretch>
                <a:fillRect l="0" t="-243" r="0" b="-243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4093677" y="797708"/>
            <a:ext cx="3381390" cy="30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25</a:t>
            </a:r>
            <a:r>
              <a:rPr lang="en-US" sz="1800" strike="noStrike" u="non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 December</a:t>
            </a:r>
            <a:r>
              <a:rPr lang="en-US" sz="1800" strike="noStrike" u="non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,</a:t>
            </a:r>
            <a:r>
              <a:rPr lang="en-US" sz="1800" strike="noStrike" u="non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 2030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2339" y="9032883"/>
            <a:ext cx="5785637" cy="30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www.r</a:t>
            </a:r>
            <a:r>
              <a:rPr lang="en-US" sz="1800" strike="noStrik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eallygreatsite.com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08635" y="4385125"/>
            <a:ext cx="9235535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"Boosting Brand Awareness with Social Media"</a:t>
            </a:r>
          </a:p>
        </p:txBody>
      </p:sp>
      <p:sp>
        <p:nvSpPr>
          <p:cNvPr name="AutoShape 9" id="9"/>
          <p:cNvSpPr/>
          <p:nvPr/>
        </p:nvSpPr>
        <p:spPr>
          <a:xfrm flipH="true">
            <a:off x="1108635" y="6017821"/>
            <a:ext cx="15772627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1784793" y="5722078"/>
            <a:ext cx="3117610" cy="591486"/>
            <a:chOff x="0" y="0"/>
            <a:chExt cx="821099" cy="15578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21099" cy="155782"/>
            </a:xfrm>
            <a:custGeom>
              <a:avLst/>
              <a:gdLst/>
              <a:ahLst/>
              <a:cxnLst/>
              <a:rect r="r" b="b" t="t" l="l"/>
              <a:pathLst>
                <a:path h="155782" w="821099">
                  <a:moveTo>
                    <a:pt x="77891" y="0"/>
                  </a:moveTo>
                  <a:lnTo>
                    <a:pt x="743208" y="0"/>
                  </a:lnTo>
                  <a:cubicBezTo>
                    <a:pt x="763866" y="0"/>
                    <a:pt x="783678" y="8206"/>
                    <a:pt x="798285" y="22814"/>
                  </a:cubicBezTo>
                  <a:cubicBezTo>
                    <a:pt x="812893" y="37421"/>
                    <a:pt x="821099" y="57233"/>
                    <a:pt x="821099" y="77891"/>
                  </a:cubicBezTo>
                  <a:lnTo>
                    <a:pt x="821099" y="77891"/>
                  </a:lnTo>
                  <a:cubicBezTo>
                    <a:pt x="821099" y="98549"/>
                    <a:pt x="812893" y="118361"/>
                    <a:pt x="798285" y="132968"/>
                  </a:cubicBezTo>
                  <a:cubicBezTo>
                    <a:pt x="783678" y="147576"/>
                    <a:pt x="763866" y="155782"/>
                    <a:pt x="743208" y="155782"/>
                  </a:cubicBezTo>
                  <a:lnTo>
                    <a:pt x="77891" y="155782"/>
                  </a:lnTo>
                  <a:cubicBezTo>
                    <a:pt x="57233" y="155782"/>
                    <a:pt x="37421" y="147576"/>
                    <a:pt x="22814" y="132968"/>
                  </a:cubicBezTo>
                  <a:cubicBezTo>
                    <a:pt x="8206" y="118361"/>
                    <a:pt x="0" y="98549"/>
                    <a:pt x="0" y="77891"/>
                  </a:cubicBezTo>
                  <a:lnTo>
                    <a:pt x="0" y="77891"/>
                  </a:lnTo>
                  <a:cubicBezTo>
                    <a:pt x="0" y="57233"/>
                    <a:pt x="8206" y="37421"/>
                    <a:pt x="22814" y="22814"/>
                  </a:cubicBezTo>
                  <a:cubicBezTo>
                    <a:pt x="37421" y="8206"/>
                    <a:pt x="57233" y="0"/>
                    <a:pt x="77891" y="0"/>
                  </a:cubicBezTo>
                  <a:close/>
                </a:path>
              </a:pathLst>
            </a:custGeom>
            <a:solidFill>
              <a:srgbClr val="B5FF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21099" cy="2034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000000"/>
                  </a:solidFill>
                  <a:latin typeface="Neue Montreal Medium"/>
                  <a:ea typeface="Neue Montreal Medium"/>
                  <a:cs typeface="Neue Montreal Medium"/>
                  <a:sym typeface="Neue Montreal Medium"/>
                </a:rPr>
                <a:t>Strategy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1784793" y="6627889"/>
            <a:ext cx="5474507" cy="1544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Focused on Platform A &amp; Platform B</a:t>
            </a:r>
          </a:p>
          <a:p>
            <a:pPr algn="l" marL="474979" indent="-237490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Used influencer p</a:t>
            </a: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artnerships</a:t>
            </a:r>
          </a:p>
          <a:p>
            <a:pPr algn="l" marL="474979" indent="-237490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Ran targeted ad campaigns</a:t>
            </a:r>
          </a:p>
          <a:p>
            <a:pPr algn="l" marL="474979" indent="-237490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Leveraged trending audio and hashtags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108635" y="5722078"/>
            <a:ext cx="3117610" cy="591486"/>
            <a:chOff x="0" y="0"/>
            <a:chExt cx="821099" cy="15578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21099" cy="155782"/>
            </a:xfrm>
            <a:custGeom>
              <a:avLst/>
              <a:gdLst/>
              <a:ahLst/>
              <a:cxnLst/>
              <a:rect r="r" b="b" t="t" l="l"/>
              <a:pathLst>
                <a:path h="155782" w="821099">
                  <a:moveTo>
                    <a:pt x="77891" y="0"/>
                  </a:moveTo>
                  <a:lnTo>
                    <a:pt x="743208" y="0"/>
                  </a:lnTo>
                  <a:cubicBezTo>
                    <a:pt x="763866" y="0"/>
                    <a:pt x="783678" y="8206"/>
                    <a:pt x="798285" y="22814"/>
                  </a:cubicBezTo>
                  <a:cubicBezTo>
                    <a:pt x="812893" y="37421"/>
                    <a:pt x="821099" y="57233"/>
                    <a:pt x="821099" y="77891"/>
                  </a:cubicBezTo>
                  <a:lnTo>
                    <a:pt x="821099" y="77891"/>
                  </a:lnTo>
                  <a:cubicBezTo>
                    <a:pt x="821099" y="98549"/>
                    <a:pt x="812893" y="118361"/>
                    <a:pt x="798285" y="132968"/>
                  </a:cubicBezTo>
                  <a:cubicBezTo>
                    <a:pt x="783678" y="147576"/>
                    <a:pt x="763866" y="155782"/>
                    <a:pt x="743208" y="155782"/>
                  </a:cubicBezTo>
                  <a:lnTo>
                    <a:pt x="77891" y="155782"/>
                  </a:lnTo>
                  <a:cubicBezTo>
                    <a:pt x="57233" y="155782"/>
                    <a:pt x="37421" y="147576"/>
                    <a:pt x="22814" y="132968"/>
                  </a:cubicBezTo>
                  <a:cubicBezTo>
                    <a:pt x="8206" y="118361"/>
                    <a:pt x="0" y="98549"/>
                    <a:pt x="0" y="77891"/>
                  </a:cubicBezTo>
                  <a:lnTo>
                    <a:pt x="0" y="77891"/>
                  </a:lnTo>
                  <a:cubicBezTo>
                    <a:pt x="0" y="57233"/>
                    <a:pt x="8206" y="37421"/>
                    <a:pt x="22814" y="22814"/>
                  </a:cubicBezTo>
                  <a:cubicBezTo>
                    <a:pt x="37421" y="8206"/>
                    <a:pt x="57233" y="0"/>
                    <a:pt x="77891" y="0"/>
                  </a:cubicBezTo>
                  <a:close/>
                </a:path>
              </a:pathLst>
            </a:custGeom>
            <a:solidFill>
              <a:srgbClr val="B5FF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21099" cy="2034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000000"/>
                  </a:solidFill>
                  <a:latin typeface="Neue Montreal Medium"/>
                  <a:ea typeface="Neue Montreal Medium"/>
                  <a:cs typeface="Neue Montreal Medium"/>
                  <a:sym typeface="Neue Montreal Medium"/>
                </a:rPr>
                <a:t>Results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394385" y="7637769"/>
            <a:ext cx="2361499" cy="37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Fol</a:t>
            </a: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lower Growth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94385" y="6686029"/>
            <a:ext cx="2361499" cy="762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8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+3</a:t>
            </a:r>
            <a:r>
              <a:rPr lang="en-US" sz="44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0%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646819" y="7637769"/>
            <a:ext cx="2361499" cy="37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Engag</a:t>
            </a:r>
            <a:r>
              <a:rPr lang="en-US" b="true" sz="2199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ement Rate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646819" y="6686029"/>
            <a:ext cx="2361499" cy="762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8"/>
              </a:lnSpc>
              <a:spcBef>
                <a:spcPct val="0"/>
              </a:spcBef>
            </a:pPr>
            <a:r>
              <a:rPr lang="en-US" b="true" sz="4499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+4</a:t>
            </a:r>
            <a:r>
              <a:rPr lang="en-US" b="true" sz="4499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0%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899253" y="7637769"/>
            <a:ext cx="2361499" cy="37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Sal</a:t>
            </a: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es Conversion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899253" y="6686029"/>
            <a:ext cx="2361499" cy="762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8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+25</a:t>
            </a:r>
            <a:r>
              <a:rPr lang="en-US" sz="44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%</a:t>
            </a:r>
          </a:p>
        </p:txBody>
      </p:sp>
      <p:sp>
        <p:nvSpPr>
          <p:cNvPr name="AutoShape 23" id="23"/>
          <p:cNvSpPr/>
          <p:nvPr/>
        </p:nvSpPr>
        <p:spPr>
          <a:xfrm flipV="true">
            <a:off x="11022773" y="5722078"/>
            <a:ext cx="0" cy="2481415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47831" y="970127"/>
            <a:ext cx="6627236" cy="8288173"/>
            <a:chOff x="0" y="0"/>
            <a:chExt cx="3809598" cy="47643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09598" cy="4764370"/>
            </a:xfrm>
            <a:custGeom>
              <a:avLst/>
              <a:gdLst/>
              <a:ahLst/>
              <a:cxnLst/>
              <a:rect r="r" b="b" t="t" l="l"/>
              <a:pathLst>
                <a:path h="4764370" w="3809598">
                  <a:moveTo>
                    <a:pt x="0" y="0"/>
                  </a:moveTo>
                  <a:lnTo>
                    <a:pt x="3809598" y="0"/>
                  </a:lnTo>
                  <a:lnTo>
                    <a:pt x="3809598" y="4764370"/>
                  </a:lnTo>
                  <a:lnTo>
                    <a:pt x="0" y="4764370"/>
                  </a:lnTo>
                  <a:close/>
                </a:path>
              </a:pathLst>
            </a:custGeom>
            <a:blipFill>
              <a:blip r:embed="rId2"/>
              <a:stretch>
                <a:fillRect l="-25364" t="0" r="-62111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108635" y="2340820"/>
            <a:ext cx="9235535" cy="235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b="true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Conclusion &amp; Next Steps</a:t>
            </a:r>
          </a:p>
        </p:txBody>
      </p:sp>
      <p:sp>
        <p:nvSpPr>
          <p:cNvPr name="TextBox 5" id="5"/>
          <p:cNvSpPr txBox="true"/>
          <p:nvPr/>
        </p:nvSpPr>
        <p:spPr>
          <a:xfrm rot="-415430">
            <a:off x="9864637" y="5995657"/>
            <a:ext cx="6487412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 b="true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Thank you,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08635" y="5355183"/>
            <a:ext cx="400234" cy="400234"/>
          </a:xfrm>
          <a:custGeom>
            <a:avLst/>
            <a:gdLst/>
            <a:ahLst/>
            <a:cxnLst/>
            <a:rect r="r" b="b" t="t" l="l"/>
            <a:pathLst>
              <a:path h="400234" w="400234">
                <a:moveTo>
                  <a:pt x="0" y="0"/>
                </a:moveTo>
                <a:lnTo>
                  <a:pt x="400233" y="0"/>
                </a:lnTo>
                <a:lnTo>
                  <a:pt x="400233" y="400234"/>
                </a:lnTo>
                <a:lnTo>
                  <a:pt x="0" y="4002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82132" y="5349886"/>
            <a:ext cx="6890405" cy="37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Con</a:t>
            </a: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tinuously test &amp; improve strategies.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08635" y="6119888"/>
            <a:ext cx="400234" cy="400234"/>
          </a:xfrm>
          <a:custGeom>
            <a:avLst/>
            <a:gdLst/>
            <a:ahLst/>
            <a:cxnLst/>
            <a:rect r="r" b="b" t="t" l="l"/>
            <a:pathLst>
              <a:path h="400234" w="400234">
                <a:moveTo>
                  <a:pt x="0" y="0"/>
                </a:moveTo>
                <a:lnTo>
                  <a:pt x="400233" y="0"/>
                </a:lnTo>
                <a:lnTo>
                  <a:pt x="400233" y="400234"/>
                </a:lnTo>
                <a:lnTo>
                  <a:pt x="0" y="4002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82132" y="6114591"/>
            <a:ext cx="6890405" cy="37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Op</a:t>
            </a: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timize ad spend based on real-time data.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108635" y="6884593"/>
            <a:ext cx="400234" cy="400234"/>
          </a:xfrm>
          <a:custGeom>
            <a:avLst/>
            <a:gdLst/>
            <a:ahLst/>
            <a:cxnLst/>
            <a:rect r="r" b="b" t="t" l="l"/>
            <a:pathLst>
              <a:path h="400234" w="400234">
                <a:moveTo>
                  <a:pt x="0" y="0"/>
                </a:moveTo>
                <a:lnTo>
                  <a:pt x="400233" y="0"/>
                </a:lnTo>
                <a:lnTo>
                  <a:pt x="400233" y="400234"/>
                </a:lnTo>
                <a:lnTo>
                  <a:pt x="0" y="4002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82132" y="6879296"/>
            <a:ext cx="6890405" cy="37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Leverage</a:t>
            </a: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 AI for smarter marketing decisions.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108635" y="7649298"/>
            <a:ext cx="400234" cy="400234"/>
          </a:xfrm>
          <a:custGeom>
            <a:avLst/>
            <a:gdLst/>
            <a:ahLst/>
            <a:cxnLst/>
            <a:rect r="r" b="b" t="t" l="l"/>
            <a:pathLst>
              <a:path h="400234" w="400234">
                <a:moveTo>
                  <a:pt x="0" y="0"/>
                </a:moveTo>
                <a:lnTo>
                  <a:pt x="400233" y="0"/>
                </a:lnTo>
                <a:lnTo>
                  <a:pt x="400233" y="400234"/>
                </a:lnTo>
                <a:lnTo>
                  <a:pt x="0" y="4002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882132" y="7644001"/>
            <a:ext cx="6890405" cy="37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Iden</a:t>
            </a: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tify the best-performing digital marketing channels.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898275" y="9023358"/>
            <a:ext cx="2193349" cy="422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trike="noStrike" u="non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+123-456-7890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95006" y="9023358"/>
            <a:ext cx="3511123" cy="422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trike="noStrike" u="non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hello@reallygreatsite.com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209511" y="9023358"/>
            <a:ext cx="2265556" cy="422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trike="noStrike" u="non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@reallygreatsite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82339" y="788183"/>
            <a:ext cx="3687268" cy="422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trike="noStrike" u="non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Giggling Platypus Co.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093677" y="788183"/>
            <a:ext cx="3381390" cy="422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25</a:t>
            </a:r>
            <a:r>
              <a:rPr lang="en-US" sz="2499" strike="noStrike" u="non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 December</a:t>
            </a:r>
            <a:r>
              <a:rPr lang="en-US" sz="2499" strike="noStrike" u="non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,</a:t>
            </a:r>
            <a:r>
              <a:rPr lang="en-US" sz="2499" strike="noStrike" u="non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 2030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82339" y="9023358"/>
            <a:ext cx="3312554" cy="422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www.r</a:t>
            </a:r>
            <a:r>
              <a:rPr lang="en-US" sz="2499" strike="noStrik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eallygreatsite.com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8635" y="970127"/>
            <a:ext cx="6527939" cy="5316373"/>
            <a:chOff x="0" y="0"/>
            <a:chExt cx="1977969" cy="16108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77969" cy="1610864"/>
            </a:xfrm>
            <a:custGeom>
              <a:avLst/>
              <a:gdLst/>
              <a:ahLst/>
              <a:cxnLst/>
              <a:rect r="r" b="b" t="t" l="l"/>
              <a:pathLst>
                <a:path h="1610864" w="1977969">
                  <a:moveTo>
                    <a:pt x="0" y="0"/>
                  </a:moveTo>
                  <a:lnTo>
                    <a:pt x="1977969" y="0"/>
                  </a:lnTo>
                  <a:lnTo>
                    <a:pt x="1977969" y="1610864"/>
                  </a:lnTo>
                  <a:lnTo>
                    <a:pt x="0" y="1610864"/>
                  </a:lnTo>
                  <a:close/>
                </a:path>
              </a:pathLst>
            </a:custGeom>
            <a:blipFill>
              <a:blip r:embed="rId2"/>
              <a:stretch>
                <a:fillRect l="-11042" t="0" r="-11042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8262753" y="2224740"/>
            <a:ext cx="7694544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3500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In</a:t>
            </a:r>
            <a:r>
              <a:rPr lang="en-US" sz="3500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troduction to Digital Marketing</a:t>
            </a:r>
          </a:p>
        </p:txBody>
      </p:sp>
      <p:sp>
        <p:nvSpPr>
          <p:cNvPr name="AutoShape 5" id="5"/>
          <p:cNvSpPr/>
          <p:nvPr/>
        </p:nvSpPr>
        <p:spPr>
          <a:xfrm>
            <a:off x="8262753" y="2785729"/>
            <a:ext cx="8901297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6206558" y="2224740"/>
            <a:ext cx="957492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80"/>
              </a:lnSpc>
            </a:pPr>
            <a:r>
              <a:rPr lang="en-US" sz="3500" b="true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62753" y="3723609"/>
            <a:ext cx="7694544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3500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Digital Marketing vs Traditional Marketing</a:t>
            </a:r>
          </a:p>
        </p:txBody>
      </p:sp>
      <p:sp>
        <p:nvSpPr>
          <p:cNvPr name="AutoShape 8" id="8"/>
          <p:cNvSpPr/>
          <p:nvPr/>
        </p:nvSpPr>
        <p:spPr>
          <a:xfrm>
            <a:off x="8262753" y="4284414"/>
            <a:ext cx="8901297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6206558" y="3723609"/>
            <a:ext cx="957492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80"/>
              </a:lnSpc>
            </a:pPr>
            <a:r>
              <a:rPr lang="en-US" sz="3500" b="true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62753" y="5222294"/>
            <a:ext cx="7694544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3500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Key Digi</a:t>
            </a:r>
            <a:r>
              <a:rPr lang="en-US" sz="3500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tal Marketing Channels</a:t>
            </a:r>
          </a:p>
        </p:txBody>
      </p:sp>
      <p:sp>
        <p:nvSpPr>
          <p:cNvPr name="AutoShape 11" id="11"/>
          <p:cNvSpPr/>
          <p:nvPr/>
        </p:nvSpPr>
        <p:spPr>
          <a:xfrm>
            <a:off x="8262753" y="5783100"/>
            <a:ext cx="8901297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16206558" y="5222294"/>
            <a:ext cx="957492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80"/>
              </a:lnSpc>
            </a:pPr>
            <a:r>
              <a:rPr lang="en-US" sz="3500" b="true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262753" y="6720979"/>
            <a:ext cx="7694544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3500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Und</a:t>
            </a:r>
            <a:r>
              <a:rPr lang="en-US" sz="3500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erstanding Your Target Audience</a:t>
            </a:r>
          </a:p>
        </p:txBody>
      </p:sp>
      <p:sp>
        <p:nvSpPr>
          <p:cNvPr name="AutoShape 14" id="14"/>
          <p:cNvSpPr/>
          <p:nvPr/>
        </p:nvSpPr>
        <p:spPr>
          <a:xfrm>
            <a:off x="8262753" y="7281785"/>
            <a:ext cx="8901297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16206558" y="6720979"/>
            <a:ext cx="957492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80"/>
              </a:lnSpc>
            </a:pPr>
            <a:r>
              <a:rPr lang="en-US" sz="3500" b="true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04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262753" y="8219665"/>
            <a:ext cx="7694544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3500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SEO</a:t>
            </a:r>
            <a:r>
              <a:rPr lang="en-US" sz="3500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 &amp; Content Marketing</a:t>
            </a:r>
          </a:p>
        </p:txBody>
      </p:sp>
      <p:sp>
        <p:nvSpPr>
          <p:cNvPr name="AutoShape 17" id="17"/>
          <p:cNvSpPr/>
          <p:nvPr/>
        </p:nvSpPr>
        <p:spPr>
          <a:xfrm>
            <a:off x="8262753" y="8780471"/>
            <a:ext cx="8901297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16206558" y="8219665"/>
            <a:ext cx="957492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80"/>
              </a:lnSpc>
            </a:pPr>
            <a:r>
              <a:rPr lang="en-US" sz="3500" b="true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05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82339" y="797708"/>
            <a:ext cx="3687268" cy="30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trike="noStrike" u="non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Giggling Platypus Co.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093677" y="797708"/>
            <a:ext cx="3381390" cy="30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25</a:t>
            </a:r>
            <a:r>
              <a:rPr lang="en-US" sz="1800" strike="noStrike" u="non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 December</a:t>
            </a:r>
            <a:r>
              <a:rPr lang="en-US" sz="1800" strike="noStrike" u="non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,</a:t>
            </a:r>
            <a:r>
              <a:rPr lang="en-US" sz="1800" strike="noStrike" u="non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 2030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82339" y="9032883"/>
            <a:ext cx="5785637" cy="30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www.r</a:t>
            </a:r>
            <a:r>
              <a:rPr lang="en-US" sz="1800" strike="noStrik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eallygreatsite.com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08635" y="6448425"/>
            <a:ext cx="6744787" cy="235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b="true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Table of Con</a:t>
            </a:r>
            <a:r>
              <a:rPr lang="en-US" sz="9000" b="true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tent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6527939" cy="8229600"/>
            <a:chOff x="0" y="0"/>
            <a:chExt cx="1977969" cy="24935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77969" cy="2493573"/>
            </a:xfrm>
            <a:custGeom>
              <a:avLst/>
              <a:gdLst/>
              <a:ahLst/>
              <a:cxnLst/>
              <a:rect r="r" b="b" t="t" l="l"/>
              <a:pathLst>
                <a:path h="2493573" w="1977969">
                  <a:moveTo>
                    <a:pt x="0" y="0"/>
                  </a:moveTo>
                  <a:lnTo>
                    <a:pt x="1977969" y="0"/>
                  </a:lnTo>
                  <a:lnTo>
                    <a:pt x="1977969" y="2493573"/>
                  </a:lnTo>
                  <a:lnTo>
                    <a:pt x="0" y="2493573"/>
                  </a:lnTo>
                  <a:close/>
                </a:path>
              </a:pathLst>
            </a:custGeom>
            <a:blipFill>
              <a:blip r:embed="rId2"/>
              <a:stretch>
                <a:fillRect l="-44491" t="0" r="-4449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01443" y="5397549"/>
            <a:ext cx="810904" cy="81090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B5FF00"/>
                  </a:solidFill>
                  <a:latin typeface="Neue Montreal Medium"/>
                  <a:ea typeface="Neue Montreal Medium"/>
                  <a:cs typeface="Neue Montreal Medium"/>
                  <a:sym typeface="Neue Montreal Medium"/>
                </a:rPr>
                <a:t>01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074115" y="5397549"/>
            <a:ext cx="810904" cy="81090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B5FF00"/>
                  </a:solidFill>
                  <a:latin typeface="Neue Montreal Medium"/>
                  <a:ea typeface="Neue Montreal Medium"/>
                  <a:cs typeface="Neue Montreal Medium"/>
                  <a:sym typeface="Neue Montreal Medium"/>
                </a:rPr>
                <a:t>02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600485" y="8031447"/>
            <a:ext cx="1743915" cy="591486"/>
            <a:chOff x="0" y="0"/>
            <a:chExt cx="459303" cy="15578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59303" cy="155782"/>
            </a:xfrm>
            <a:custGeom>
              <a:avLst/>
              <a:gdLst/>
              <a:ahLst/>
              <a:cxnLst/>
              <a:rect r="r" b="b" t="t" l="l"/>
              <a:pathLst>
                <a:path h="155782" w="459303">
                  <a:moveTo>
                    <a:pt x="77891" y="0"/>
                  </a:moveTo>
                  <a:lnTo>
                    <a:pt x="381412" y="0"/>
                  </a:lnTo>
                  <a:cubicBezTo>
                    <a:pt x="402070" y="0"/>
                    <a:pt x="421882" y="8206"/>
                    <a:pt x="436489" y="22814"/>
                  </a:cubicBezTo>
                  <a:cubicBezTo>
                    <a:pt x="451096" y="37421"/>
                    <a:pt x="459303" y="57233"/>
                    <a:pt x="459303" y="77891"/>
                  </a:cubicBezTo>
                  <a:lnTo>
                    <a:pt x="459303" y="77891"/>
                  </a:lnTo>
                  <a:cubicBezTo>
                    <a:pt x="459303" y="98549"/>
                    <a:pt x="451096" y="118361"/>
                    <a:pt x="436489" y="132968"/>
                  </a:cubicBezTo>
                  <a:cubicBezTo>
                    <a:pt x="421882" y="147576"/>
                    <a:pt x="402070" y="155782"/>
                    <a:pt x="381412" y="155782"/>
                  </a:cubicBezTo>
                  <a:lnTo>
                    <a:pt x="77891" y="155782"/>
                  </a:lnTo>
                  <a:cubicBezTo>
                    <a:pt x="57233" y="155782"/>
                    <a:pt x="37421" y="147576"/>
                    <a:pt x="22814" y="132968"/>
                  </a:cubicBezTo>
                  <a:cubicBezTo>
                    <a:pt x="8206" y="118361"/>
                    <a:pt x="0" y="98549"/>
                    <a:pt x="0" y="77891"/>
                  </a:cubicBezTo>
                  <a:lnTo>
                    <a:pt x="0" y="77891"/>
                  </a:lnTo>
                  <a:cubicBezTo>
                    <a:pt x="0" y="57233"/>
                    <a:pt x="8206" y="37421"/>
                    <a:pt x="22814" y="22814"/>
                  </a:cubicBezTo>
                  <a:cubicBezTo>
                    <a:pt x="37421" y="8206"/>
                    <a:pt x="57233" y="0"/>
                    <a:pt x="77891" y="0"/>
                  </a:cubicBezTo>
                  <a:close/>
                </a:path>
              </a:pathLst>
            </a:custGeom>
            <a:solidFill>
              <a:srgbClr val="B5FF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459303" cy="2034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000000"/>
                  </a:solidFill>
                  <a:latin typeface="Neue Montreal Medium"/>
                  <a:ea typeface="Neue Montreal Medium"/>
                  <a:cs typeface="Neue Montreal Medium"/>
                  <a:sym typeface="Neue Montreal Medium"/>
                </a:rPr>
                <a:t>+12%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8600485" y="1615179"/>
            <a:ext cx="8658815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b="true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Introduction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600485" y="3216351"/>
            <a:ext cx="8279343" cy="1216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 i="true">
                <a:solidFill>
                  <a:srgbClr val="000000"/>
                </a:solidFill>
                <a:latin typeface="Neue Montreal Italics"/>
                <a:ea typeface="Neue Montreal Italics"/>
                <a:cs typeface="Neue Montreal Italics"/>
                <a:sym typeface="Neue Montreal Italics"/>
              </a:rPr>
              <a:t>“Digi</a:t>
            </a:r>
            <a:r>
              <a:rPr lang="en-US" sz="3499" i="true">
                <a:solidFill>
                  <a:srgbClr val="000000"/>
                </a:solidFill>
                <a:latin typeface="Neue Montreal Italics"/>
                <a:ea typeface="Neue Montreal Italics"/>
                <a:cs typeface="Neue Montreal Italics"/>
                <a:sym typeface="Neue Montreal Italics"/>
              </a:rPr>
              <a:t>tal marketing refers to online strategies used to reach and engage customers.”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601443" y="6544327"/>
            <a:ext cx="3293349" cy="1153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I</a:t>
            </a: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t includes various channels such as SEO, social media, PPC, and email marketing.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074115" y="6544327"/>
            <a:ext cx="2994019" cy="1153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The goal</a:t>
            </a: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 is to drive brand awareness, generate leads, and increase sales.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3074115" y="8031447"/>
            <a:ext cx="1743915" cy="591486"/>
            <a:chOff x="0" y="0"/>
            <a:chExt cx="459303" cy="15578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59303" cy="155782"/>
            </a:xfrm>
            <a:custGeom>
              <a:avLst/>
              <a:gdLst/>
              <a:ahLst/>
              <a:cxnLst/>
              <a:rect r="r" b="b" t="t" l="l"/>
              <a:pathLst>
                <a:path h="155782" w="459303">
                  <a:moveTo>
                    <a:pt x="77891" y="0"/>
                  </a:moveTo>
                  <a:lnTo>
                    <a:pt x="381412" y="0"/>
                  </a:lnTo>
                  <a:cubicBezTo>
                    <a:pt x="402070" y="0"/>
                    <a:pt x="421882" y="8206"/>
                    <a:pt x="436489" y="22814"/>
                  </a:cubicBezTo>
                  <a:cubicBezTo>
                    <a:pt x="451096" y="37421"/>
                    <a:pt x="459303" y="57233"/>
                    <a:pt x="459303" y="77891"/>
                  </a:cubicBezTo>
                  <a:lnTo>
                    <a:pt x="459303" y="77891"/>
                  </a:lnTo>
                  <a:cubicBezTo>
                    <a:pt x="459303" y="98549"/>
                    <a:pt x="451096" y="118361"/>
                    <a:pt x="436489" y="132968"/>
                  </a:cubicBezTo>
                  <a:cubicBezTo>
                    <a:pt x="421882" y="147576"/>
                    <a:pt x="402070" y="155782"/>
                    <a:pt x="381412" y="155782"/>
                  </a:cubicBezTo>
                  <a:lnTo>
                    <a:pt x="77891" y="155782"/>
                  </a:lnTo>
                  <a:cubicBezTo>
                    <a:pt x="57233" y="155782"/>
                    <a:pt x="37421" y="147576"/>
                    <a:pt x="22814" y="132968"/>
                  </a:cubicBezTo>
                  <a:cubicBezTo>
                    <a:pt x="8206" y="118361"/>
                    <a:pt x="0" y="98549"/>
                    <a:pt x="0" y="77891"/>
                  </a:cubicBezTo>
                  <a:lnTo>
                    <a:pt x="0" y="77891"/>
                  </a:lnTo>
                  <a:cubicBezTo>
                    <a:pt x="0" y="57233"/>
                    <a:pt x="8206" y="37421"/>
                    <a:pt x="22814" y="22814"/>
                  </a:cubicBezTo>
                  <a:cubicBezTo>
                    <a:pt x="37421" y="8206"/>
                    <a:pt x="57233" y="0"/>
                    <a:pt x="77891" y="0"/>
                  </a:cubicBezTo>
                  <a:close/>
                </a:path>
              </a:pathLst>
            </a:custGeom>
            <a:solidFill>
              <a:srgbClr val="B5FF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459303" cy="2034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000000"/>
                  </a:solidFill>
                  <a:latin typeface="Neue Montreal Medium"/>
                  <a:ea typeface="Neue Montreal Medium"/>
                  <a:cs typeface="Neue Montreal Medium"/>
                  <a:sym typeface="Neue Montreal Medium"/>
                </a:rPr>
                <a:t>80/100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782339" y="797708"/>
            <a:ext cx="3687268" cy="30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trike="noStrike" u="non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Giggling Platypus Co.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093677" y="797708"/>
            <a:ext cx="3381390" cy="30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25</a:t>
            </a:r>
            <a:r>
              <a:rPr lang="en-US" sz="1800" strike="noStrike" u="non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 December</a:t>
            </a:r>
            <a:r>
              <a:rPr lang="en-US" sz="1800" strike="noStrike" u="non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,</a:t>
            </a:r>
            <a:r>
              <a:rPr lang="en-US" sz="1800" strike="noStrike" u="non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 2030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82339" y="9032883"/>
            <a:ext cx="5785637" cy="30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www.r</a:t>
            </a:r>
            <a:r>
              <a:rPr lang="en-US" sz="1800" strike="noStrik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eallygreatsite.com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08635" y="1615179"/>
            <a:ext cx="13733553" cy="235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b="true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Digital Marketing vs Traditional Marketing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6280956" y="4953000"/>
            <a:ext cx="0" cy="3927483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12007044" y="4953000"/>
            <a:ext cx="0" cy="3927483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1350132" y="5253505"/>
            <a:ext cx="1550231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28700" y="4953000"/>
            <a:ext cx="4778424" cy="591486"/>
            <a:chOff x="0" y="0"/>
            <a:chExt cx="1258515" cy="1557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8515" cy="155782"/>
            </a:xfrm>
            <a:custGeom>
              <a:avLst/>
              <a:gdLst/>
              <a:ahLst/>
              <a:cxnLst/>
              <a:rect r="r" b="b" t="t" l="l"/>
              <a:pathLst>
                <a:path h="155782" w="1258515">
                  <a:moveTo>
                    <a:pt x="77891" y="0"/>
                  </a:moveTo>
                  <a:lnTo>
                    <a:pt x="1180624" y="0"/>
                  </a:lnTo>
                  <a:cubicBezTo>
                    <a:pt x="1201282" y="0"/>
                    <a:pt x="1221094" y="8206"/>
                    <a:pt x="1235701" y="22814"/>
                  </a:cubicBezTo>
                  <a:cubicBezTo>
                    <a:pt x="1250308" y="37421"/>
                    <a:pt x="1258515" y="57233"/>
                    <a:pt x="1258515" y="77891"/>
                  </a:cubicBezTo>
                  <a:lnTo>
                    <a:pt x="1258515" y="77891"/>
                  </a:lnTo>
                  <a:cubicBezTo>
                    <a:pt x="1258515" y="98549"/>
                    <a:pt x="1250308" y="118361"/>
                    <a:pt x="1235701" y="132968"/>
                  </a:cubicBezTo>
                  <a:cubicBezTo>
                    <a:pt x="1221094" y="147576"/>
                    <a:pt x="1201282" y="155782"/>
                    <a:pt x="1180624" y="155782"/>
                  </a:cubicBezTo>
                  <a:lnTo>
                    <a:pt x="77891" y="155782"/>
                  </a:lnTo>
                  <a:cubicBezTo>
                    <a:pt x="57233" y="155782"/>
                    <a:pt x="37421" y="147576"/>
                    <a:pt x="22814" y="132968"/>
                  </a:cubicBezTo>
                  <a:cubicBezTo>
                    <a:pt x="8206" y="118361"/>
                    <a:pt x="0" y="98549"/>
                    <a:pt x="0" y="77891"/>
                  </a:cubicBezTo>
                  <a:lnTo>
                    <a:pt x="0" y="77891"/>
                  </a:lnTo>
                  <a:cubicBezTo>
                    <a:pt x="0" y="57233"/>
                    <a:pt x="8206" y="37421"/>
                    <a:pt x="22814" y="22814"/>
                  </a:cubicBezTo>
                  <a:cubicBezTo>
                    <a:pt x="37421" y="8206"/>
                    <a:pt x="57233" y="0"/>
                    <a:pt x="77891" y="0"/>
                  </a:cubicBezTo>
                  <a:close/>
                </a:path>
              </a:pathLst>
            </a:custGeom>
            <a:solidFill>
              <a:srgbClr val="B5FF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58515" cy="2034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000000"/>
                  </a:solidFill>
                  <a:latin typeface="Neue Montreal Medium"/>
                  <a:ea typeface="Neue Montreal Medium"/>
                  <a:cs typeface="Neue Montreal Medium"/>
                  <a:sym typeface="Neue Montreal Medium"/>
                </a:rPr>
                <a:t>Feature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754788" y="4953000"/>
            <a:ext cx="4778424" cy="591486"/>
            <a:chOff x="0" y="0"/>
            <a:chExt cx="1258515" cy="1557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58515" cy="155782"/>
            </a:xfrm>
            <a:custGeom>
              <a:avLst/>
              <a:gdLst/>
              <a:ahLst/>
              <a:cxnLst/>
              <a:rect r="r" b="b" t="t" l="l"/>
              <a:pathLst>
                <a:path h="155782" w="1258515">
                  <a:moveTo>
                    <a:pt x="77891" y="0"/>
                  </a:moveTo>
                  <a:lnTo>
                    <a:pt x="1180624" y="0"/>
                  </a:lnTo>
                  <a:cubicBezTo>
                    <a:pt x="1201282" y="0"/>
                    <a:pt x="1221094" y="8206"/>
                    <a:pt x="1235701" y="22814"/>
                  </a:cubicBezTo>
                  <a:cubicBezTo>
                    <a:pt x="1250308" y="37421"/>
                    <a:pt x="1258515" y="57233"/>
                    <a:pt x="1258515" y="77891"/>
                  </a:cubicBezTo>
                  <a:lnTo>
                    <a:pt x="1258515" y="77891"/>
                  </a:lnTo>
                  <a:cubicBezTo>
                    <a:pt x="1258515" y="98549"/>
                    <a:pt x="1250308" y="118361"/>
                    <a:pt x="1235701" y="132968"/>
                  </a:cubicBezTo>
                  <a:cubicBezTo>
                    <a:pt x="1221094" y="147576"/>
                    <a:pt x="1201282" y="155782"/>
                    <a:pt x="1180624" y="155782"/>
                  </a:cubicBezTo>
                  <a:lnTo>
                    <a:pt x="77891" y="155782"/>
                  </a:lnTo>
                  <a:cubicBezTo>
                    <a:pt x="57233" y="155782"/>
                    <a:pt x="37421" y="147576"/>
                    <a:pt x="22814" y="132968"/>
                  </a:cubicBezTo>
                  <a:cubicBezTo>
                    <a:pt x="8206" y="118361"/>
                    <a:pt x="0" y="98549"/>
                    <a:pt x="0" y="77891"/>
                  </a:cubicBezTo>
                  <a:lnTo>
                    <a:pt x="0" y="77891"/>
                  </a:lnTo>
                  <a:cubicBezTo>
                    <a:pt x="0" y="57233"/>
                    <a:pt x="8206" y="37421"/>
                    <a:pt x="22814" y="22814"/>
                  </a:cubicBezTo>
                  <a:cubicBezTo>
                    <a:pt x="37421" y="8206"/>
                    <a:pt x="57233" y="0"/>
                    <a:pt x="77891" y="0"/>
                  </a:cubicBezTo>
                  <a:close/>
                </a:path>
              </a:pathLst>
            </a:custGeom>
            <a:solidFill>
              <a:srgbClr val="B5FF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258515" cy="2034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000000"/>
                  </a:solidFill>
                  <a:latin typeface="Neue Montreal Medium"/>
                  <a:ea typeface="Neue Montreal Medium"/>
                  <a:cs typeface="Neue Montreal Medium"/>
                  <a:sym typeface="Neue Montreal Medium"/>
                </a:rPr>
                <a:t>Digital Marketing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480876" y="4953000"/>
            <a:ext cx="4778424" cy="591486"/>
            <a:chOff x="0" y="0"/>
            <a:chExt cx="1258515" cy="1557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58515" cy="155782"/>
            </a:xfrm>
            <a:custGeom>
              <a:avLst/>
              <a:gdLst/>
              <a:ahLst/>
              <a:cxnLst/>
              <a:rect r="r" b="b" t="t" l="l"/>
              <a:pathLst>
                <a:path h="155782" w="1258515">
                  <a:moveTo>
                    <a:pt x="77891" y="0"/>
                  </a:moveTo>
                  <a:lnTo>
                    <a:pt x="1180624" y="0"/>
                  </a:lnTo>
                  <a:cubicBezTo>
                    <a:pt x="1201282" y="0"/>
                    <a:pt x="1221094" y="8206"/>
                    <a:pt x="1235701" y="22814"/>
                  </a:cubicBezTo>
                  <a:cubicBezTo>
                    <a:pt x="1250308" y="37421"/>
                    <a:pt x="1258515" y="57233"/>
                    <a:pt x="1258515" y="77891"/>
                  </a:cubicBezTo>
                  <a:lnTo>
                    <a:pt x="1258515" y="77891"/>
                  </a:lnTo>
                  <a:cubicBezTo>
                    <a:pt x="1258515" y="98549"/>
                    <a:pt x="1250308" y="118361"/>
                    <a:pt x="1235701" y="132968"/>
                  </a:cubicBezTo>
                  <a:cubicBezTo>
                    <a:pt x="1221094" y="147576"/>
                    <a:pt x="1201282" y="155782"/>
                    <a:pt x="1180624" y="155782"/>
                  </a:cubicBezTo>
                  <a:lnTo>
                    <a:pt x="77891" y="155782"/>
                  </a:lnTo>
                  <a:cubicBezTo>
                    <a:pt x="57233" y="155782"/>
                    <a:pt x="37421" y="147576"/>
                    <a:pt x="22814" y="132968"/>
                  </a:cubicBezTo>
                  <a:cubicBezTo>
                    <a:pt x="8206" y="118361"/>
                    <a:pt x="0" y="98549"/>
                    <a:pt x="0" y="77891"/>
                  </a:cubicBezTo>
                  <a:lnTo>
                    <a:pt x="0" y="77891"/>
                  </a:lnTo>
                  <a:cubicBezTo>
                    <a:pt x="0" y="57233"/>
                    <a:pt x="8206" y="37421"/>
                    <a:pt x="22814" y="22814"/>
                  </a:cubicBezTo>
                  <a:cubicBezTo>
                    <a:pt x="37421" y="8206"/>
                    <a:pt x="57233" y="0"/>
                    <a:pt x="77891" y="0"/>
                  </a:cubicBezTo>
                  <a:close/>
                </a:path>
              </a:pathLst>
            </a:custGeom>
            <a:solidFill>
              <a:srgbClr val="B5FF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258515" cy="2034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000000"/>
                  </a:solidFill>
                  <a:latin typeface="Neue Montreal Medium"/>
                  <a:ea typeface="Neue Montreal Medium"/>
                  <a:cs typeface="Neue Montreal Medium"/>
                  <a:sym typeface="Neue Montreal Medium"/>
                </a:rPr>
                <a:t>Traditional Marketing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68667" y="5935011"/>
            <a:ext cx="4698489" cy="37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R</a:t>
            </a: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each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713274" y="5935011"/>
            <a:ext cx="4698489" cy="37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Glob</a:t>
            </a: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al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440909" y="5935011"/>
            <a:ext cx="4698489" cy="37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Loc</a:t>
            </a: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al / Limited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68667" y="6595744"/>
            <a:ext cx="4698489" cy="37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Cost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13274" y="6595744"/>
            <a:ext cx="4698489" cy="37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Cost-effe</a:t>
            </a: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ctive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440909" y="6595744"/>
            <a:ext cx="4698489" cy="37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Expe</a:t>
            </a: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nsive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68667" y="7256478"/>
            <a:ext cx="4698489" cy="37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Engagement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713274" y="7256478"/>
            <a:ext cx="4698489" cy="37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Inter</a:t>
            </a: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active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440909" y="7256478"/>
            <a:ext cx="4698489" cy="37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One-w</a:t>
            </a: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ay communication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68667" y="7917211"/>
            <a:ext cx="4698489" cy="37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Analytics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713274" y="7917211"/>
            <a:ext cx="4698489" cy="37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Real-time tr</a:t>
            </a: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acking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440909" y="7917211"/>
            <a:ext cx="4698489" cy="37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H</a:t>
            </a: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ard to measure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82339" y="797708"/>
            <a:ext cx="3687268" cy="30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trike="noStrike" u="non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Giggling Platypus Co.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093677" y="797708"/>
            <a:ext cx="3381390" cy="30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25</a:t>
            </a:r>
            <a:r>
              <a:rPr lang="en-US" sz="1800" strike="noStrike" u="non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 December</a:t>
            </a:r>
            <a:r>
              <a:rPr lang="en-US" sz="1800" strike="noStrike" u="non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,</a:t>
            </a:r>
            <a:r>
              <a:rPr lang="en-US" sz="1800" strike="noStrike" u="non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 2030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82339" y="9032883"/>
            <a:ext cx="5785637" cy="30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www.r</a:t>
            </a:r>
            <a:r>
              <a:rPr lang="en-US" sz="1800" strike="noStrik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eallygreatsite.com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8635" y="4707369"/>
            <a:ext cx="6407585" cy="4550931"/>
            <a:chOff x="0" y="0"/>
            <a:chExt cx="3683334" cy="26160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83334" cy="2616055"/>
            </a:xfrm>
            <a:custGeom>
              <a:avLst/>
              <a:gdLst/>
              <a:ahLst/>
              <a:cxnLst/>
              <a:rect r="r" b="b" t="t" l="l"/>
              <a:pathLst>
                <a:path h="2616055" w="3683334">
                  <a:moveTo>
                    <a:pt x="0" y="0"/>
                  </a:moveTo>
                  <a:lnTo>
                    <a:pt x="3683334" y="0"/>
                  </a:lnTo>
                  <a:lnTo>
                    <a:pt x="3683334" y="2616055"/>
                  </a:lnTo>
                  <a:lnTo>
                    <a:pt x="0" y="2616055"/>
                  </a:lnTo>
                  <a:close/>
                </a:path>
              </a:pathLst>
            </a:custGeom>
            <a:blipFill>
              <a:blip r:embed="rId2"/>
              <a:stretch>
                <a:fillRect l="-6494" t="-3061" r="-3234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108635" y="1615179"/>
            <a:ext cx="6953823" cy="349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b="true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Key Digital Marketing Channels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6959198" y="4244312"/>
            <a:ext cx="4852278" cy="591486"/>
            <a:chOff x="0" y="0"/>
            <a:chExt cx="1277966" cy="1557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77966" cy="155782"/>
            </a:xfrm>
            <a:custGeom>
              <a:avLst/>
              <a:gdLst/>
              <a:ahLst/>
              <a:cxnLst/>
              <a:rect r="r" b="b" t="t" l="l"/>
              <a:pathLst>
                <a:path h="155782" w="1277966">
                  <a:moveTo>
                    <a:pt x="77891" y="0"/>
                  </a:moveTo>
                  <a:lnTo>
                    <a:pt x="1200075" y="0"/>
                  </a:lnTo>
                  <a:cubicBezTo>
                    <a:pt x="1220733" y="0"/>
                    <a:pt x="1240545" y="8206"/>
                    <a:pt x="1255152" y="22814"/>
                  </a:cubicBezTo>
                  <a:cubicBezTo>
                    <a:pt x="1269760" y="37421"/>
                    <a:pt x="1277966" y="57233"/>
                    <a:pt x="1277966" y="77891"/>
                  </a:cubicBezTo>
                  <a:lnTo>
                    <a:pt x="1277966" y="77891"/>
                  </a:lnTo>
                  <a:cubicBezTo>
                    <a:pt x="1277966" y="98549"/>
                    <a:pt x="1269760" y="118361"/>
                    <a:pt x="1255152" y="132968"/>
                  </a:cubicBezTo>
                  <a:cubicBezTo>
                    <a:pt x="1240545" y="147576"/>
                    <a:pt x="1220733" y="155782"/>
                    <a:pt x="1200075" y="155782"/>
                  </a:cubicBezTo>
                  <a:lnTo>
                    <a:pt x="77891" y="155782"/>
                  </a:lnTo>
                  <a:cubicBezTo>
                    <a:pt x="57233" y="155782"/>
                    <a:pt x="37421" y="147576"/>
                    <a:pt x="22814" y="132968"/>
                  </a:cubicBezTo>
                  <a:cubicBezTo>
                    <a:pt x="8206" y="118361"/>
                    <a:pt x="0" y="98549"/>
                    <a:pt x="0" y="77891"/>
                  </a:cubicBezTo>
                  <a:lnTo>
                    <a:pt x="0" y="77891"/>
                  </a:lnTo>
                  <a:cubicBezTo>
                    <a:pt x="0" y="57233"/>
                    <a:pt x="8206" y="37421"/>
                    <a:pt x="22814" y="22814"/>
                  </a:cubicBezTo>
                  <a:cubicBezTo>
                    <a:pt x="37421" y="8206"/>
                    <a:pt x="57233" y="0"/>
                    <a:pt x="77891" y="0"/>
                  </a:cubicBezTo>
                  <a:close/>
                </a:path>
              </a:pathLst>
            </a:custGeom>
            <a:solidFill>
              <a:srgbClr val="B5FF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77966" cy="2034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000000"/>
                  </a:solidFill>
                  <a:latin typeface="Neue Montreal Medium"/>
                  <a:ea typeface="Neue Montreal Medium"/>
                  <a:cs typeface="Neue Montreal Medium"/>
                  <a:sym typeface="Neue Montreal Medium"/>
                </a:rPr>
                <a:t>Search Engine Optimization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2244855" y="4334641"/>
            <a:ext cx="3715829" cy="37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Imp</a:t>
            </a: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rove search rankings.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959198" y="5242992"/>
            <a:ext cx="4852278" cy="591486"/>
            <a:chOff x="0" y="0"/>
            <a:chExt cx="1277966" cy="1557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77966" cy="155782"/>
            </a:xfrm>
            <a:custGeom>
              <a:avLst/>
              <a:gdLst/>
              <a:ahLst/>
              <a:cxnLst/>
              <a:rect r="r" b="b" t="t" l="l"/>
              <a:pathLst>
                <a:path h="155782" w="1277966">
                  <a:moveTo>
                    <a:pt x="77891" y="0"/>
                  </a:moveTo>
                  <a:lnTo>
                    <a:pt x="1200075" y="0"/>
                  </a:lnTo>
                  <a:cubicBezTo>
                    <a:pt x="1220733" y="0"/>
                    <a:pt x="1240545" y="8206"/>
                    <a:pt x="1255152" y="22814"/>
                  </a:cubicBezTo>
                  <a:cubicBezTo>
                    <a:pt x="1269760" y="37421"/>
                    <a:pt x="1277966" y="57233"/>
                    <a:pt x="1277966" y="77891"/>
                  </a:cubicBezTo>
                  <a:lnTo>
                    <a:pt x="1277966" y="77891"/>
                  </a:lnTo>
                  <a:cubicBezTo>
                    <a:pt x="1277966" y="98549"/>
                    <a:pt x="1269760" y="118361"/>
                    <a:pt x="1255152" y="132968"/>
                  </a:cubicBezTo>
                  <a:cubicBezTo>
                    <a:pt x="1240545" y="147576"/>
                    <a:pt x="1220733" y="155782"/>
                    <a:pt x="1200075" y="155782"/>
                  </a:cubicBezTo>
                  <a:lnTo>
                    <a:pt x="77891" y="155782"/>
                  </a:lnTo>
                  <a:cubicBezTo>
                    <a:pt x="57233" y="155782"/>
                    <a:pt x="37421" y="147576"/>
                    <a:pt x="22814" y="132968"/>
                  </a:cubicBezTo>
                  <a:cubicBezTo>
                    <a:pt x="8206" y="118361"/>
                    <a:pt x="0" y="98549"/>
                    <a:pt x="0" y="77891"/>
                  </a:cubicBezTo>
                  <a:lnTo>
                    <a:pt x="0" y="77891"/>
                  </a:lnTo>
                  <a:cubicBezTo>
                    <a:pt x="0" y="57233"/>
                    <a:pt x="8206" y="37421"/>
                    <a:pt x="22814" y="22814"/>
                  </a:cubicBezTo>
                  <a:cubicBezTo>
                    <a:pt x="37421" y="8206"/>
                    <a:pt x="57233" y="0"/>
                    <a:pt x="77891" y="0"/>
                  </a:cubicBezTo>
                  <a:close/>
                </a:path>
              </a:pathLst>
            </a:custGeom>
            <a:solidFill>
              <a:srgbClr val="B5FF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277966" cy="2034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000000"/>
                  </a:solidFill>
                  <a:latin typeface="Neue Montreal Medium"/>
                  <a:ea typeface="Neue Montreal Medium"/>
                  <a:cs typeface="Neue Montreal Medium"/>
                  <a:sym typeface="Neue Montreal Medium"/>
                </a:rPr>
                <a:t>Pay-Per-Click (PPC) Advertising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2244855" y="5333320"/>
            <a:ext cx="4558633" cy="37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Paid</a:t>
            </a: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 ads for targeted traffic.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959198" y="6241671"/>
            <a:ext cx="4852278" cy="591486"/>
            <a:chOff x="0" y="0"/>
            <a:chExt cx="1277966" cy="15578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77966" cy="155782"/>
            </a:xfrm>
            <a:custGeom>
              <a:avLst/>
              <a:gdLst/>
              <a:ahLst/>
              <a:cxnLst/>
              <a:rect r="r" b="b" t="t" l="l"/>
              <a:pathLst>
                <a:path h="155782" w="1277966">
                  <a:moveTo>
                    <a:pt x="77891" y="0"/>
                  </a:moveTo>
                  <a:lnTo>
                    <a:pt x="1200075" y="0"/>
                  </a:lnTo>
                  <a:cubicBezTo>
                    <a:pt x="1220733" y="0"/>
                    <a:pt x="1240545" y="8206"/>
                    <a:pt x="1255152" y="22814"/>
                  </a:cubicBezTo>
                  <a:cubicBezTo>
                    <a:pt x="1269760" y="37421"/>
                    <a:pt x="1277966" y="57233"/>
                    <a:pt x="1277966" y="77891"/>
                  </a:cubicBezTo>
                  <a:lnTo>
                    <a:pt x="1277966" y="77891"/>
                  </a:lnTo>
                  <a:cubicBezTo>
                    <a:pt x="1277966" y="98549"/>
                    <a:pt x="1269760" y="118361"/>
                    <a:pt x="1255152" y="132968"/>
                  </a:cubicBezTo>
                  <a:cubicBezTo>
                    <a:pt x="1240545" y="147576"/>
                    <a:pt x="1220733" y="155782"/>
                    <a:pt x="1200075" y="155782"/>
                  </a:cubicBezTo>
                  <a:lnTo>
                    <a:pt x="77891" y="155782"/>
                  </a:lnTo>
                  <a:cubicBezTo>
                    <a:pt x="57233" y="155782"/>
                    <a:pt x="37421" y="147576"/>
                    <a:pt x="22814" y="132968"/>
                  </a:cubicBezTo>
                  <a:cubicBezTo>
                    <a:pt x="8206" y="118361"/>
                    <a:pt x="0" y="98549"/>
                    <a:pt x="0" y="77891"/>
                  </a:cubicBezTo>
                  <a:lnTo>
                    <a:pt x="0" y="77891"/>
                  </a:lnTo>
                  <a:cubicBezTo>
                    <a:pt x="0" y="57233"/>
                    <a:pt x="8206" y="37421"/>
                    <a:pt x="22814" y="22814"/>
                  </a:cubicBezTo>
                  <a:cubicBezTo>
                    <a:pt x="37421" y="8206"/>
                    <a:pt x="57233" y="0"/>
                    <a:pt x="77891" y="0"/>
                  </a:cubicBezTo>
                  <a:close/>
                </a:path>
              </a:pathLst>
            </a:custGeom>
            <a:solidFill>
              <a:srgbClr val="B5FF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277966" cy="2034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000000"/>
                  </a:solidFill>
                  <a:latin typeface="Neue Montreal Medium"/>
                  <a:ea typeface="Neue Montreal Medium"/>
                  <a:cs typeface="Neue Montreal Medium"/>
                  <a:sym typeface="Neue Montreal Medium"/>
                </a:rPr>
                <a:t>Social Media Marketing 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2244855" y="6332000"/>
            <a:ext cx="5014445" cy="37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Eng</a:t>
            </a: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agement-driven brand building.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6959198" y="7240350"/>
            <a:ext cx="4852278" cy="591486"/>
            <a:chOff x="0" y="0"/>
            <a:chExt cx="1277966" cy="15578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77966" cy="155782"/>
            </a:xfrm>
            <a:custGeom>
              <a:avLst/>
              <a:gdLst/>
              <a:ahLst/>
              <a:cxnLst/>
              <a:rect r="r" b="b" t="t" l="l"/>
              <a:pathLst>
                <a:path h="155782" w="1277966">
                  <a:moveTo>
                    <a:pt x="77891" y="0"/>
                  </a:moveTo>
                  <a:lnTo>
                    <a:pt x="1200075" y="0"/>
                  </a:lnTo>
                  <a:cubicBezTo>
                    <a:pt x="1220733" y="0"/>
                    <a:pt x="1240545" y="8206"/>
                    <a:pt x="1255152" y="22814"/>
                  </a:cubicBezTo>
                  <a:cubicBezTo>
                    <a:pt x="1269760" y="37421"/>
                    <a:pt x="1277966" y="57233"/>
                    <a:pt x="1277966" y="77891"/>
                  </a:cubicBezTo>
                  <a:lnTo>
                    <a:pt x="1277966" y="77891"/>
                  </a:lnTo>
                  <a:cubicBezTo>
                    <a:pt x="1277966" y="98549"/>
                    <a:pt x="1269760" y="118361"/>
                    <a:pt x="1255152" y="132968"/>
                  </a:cubicBezTo>
                  <a:cubicBezTo>
                    <a:pt x="1240545" y="147576"/>
                    <a:pt x="1220733" y="155782"/>
                    <a:pt x="1200075" y="155782"/>
                  </a:cubicBezTo>
                  <a:lnTo>
                    <a:pt x="77891" y="155782"/>
                  </a:lnTo>
                  <a:cubicBezTo>
                    <a:pt x="57233" y="155782"/>
                    <a:pt x="37421" y="147576"/>
                    <a:pt x="22814" y="132968"/>
                  </a:cubicBezTo>
                  <a:cubicBezTo>
                    <a:pt x="8206" y="118361"/>
                    <a:pt x="0" y="98549"/>
                    <a:pt x="0" y="77891"/>
                  </a:cubicBezTo>
                  <a:lnTo>
                    <a:pt x="0" y="77891"/>
                  </a:lnTo>
                  <a:cubicBezTo>
                    <a:pt x="0" y="57233"/>
                    <a:pt x="8206" y="37421"/>
                    <a:pt x="22814" y="22814"/>
                  </a:cubicBezTo>
                  <a:cubicBezTo>
                    <a:pt x="37421" y="8206"/>
                    <a:pt x="57233" y="0"/>
                    <a:pt x="77891" y="0"/>
                  </a:cubicBezTo>
                  <a:close/>
                </a:path>
              </a:pathLst>
            </a:custGeom>
            <a:solidFill>
              <a:srgbClr val="B5FF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277966" cy="2034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000000"/>
                  </a:solidFill>
                  <a:latin typeface="Neue Montreal Medium"/>
                  <a:ea typeface="Neue Montreal Medium"/>
                  <a:cs typeface="Neue Montreal Medium"/>
                  <a:sym typeface="Neue Montreal Medium"/>
                </a:rPr>
                <a:t>Email Marketing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2244855" y="7330679"/>
            <a:ext cx="5014445" cy="37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Retent</a:t>
            </a: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ion through personalization.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6959198" y="8239030"/>
            <a:ext cx="4852278" cy="591486"/>
            <a:chOff x="0" y="0"/>
            <a:chExt cx="1277966" cy="15578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77966" cy="155782"/>
            </a:xfrm>
            <a:custGeom>
              <a:avLst/>
              <a:gdLst/>
              <a:ahLst/>
              <a:cxnLst/>
              <a:rect r="r" b="b" t="t" l="l"/>
              <a:pathLst>
                <a:path h="155782" w="1277966">
                  <a:moveTo>
                    <a:pt x="77891" y="0"/>
                  </a:moveTo>
                  <a:lnTo>
                    <a:pt x="1200075" y="0"/>
                  </a:lnTo>
                  <a:cubicBezTo>
                    <a:pt x="1220733" y="0"/>
                    <a:pt x="1240545" y="8206"/>
                    <a:pt x="1255152" y="22814"/>
                  </a:cubicBezTo>
                  <a:cubicBezTo>
                    <a:pt x="1269760" y="37421"/>
                    <a:pt x="1277966" y="57233"/>
                    <a:pt x="1277966" y="77891"/>
                  </a:cubicBezTo>
                  <a:lnTo>
                    <a:pt x="1277966" y="77891"/>
                  </a:lnTo>
                  <a:cubicBezTo>
                    <a:pt x="1277966" y="98549"/>
                    <a:pt x="1269760" y="118361"/>
                    <a:pt x="1255152" y="132968"/>
                  </a:cubicBezTo>
                  <a:cubicBezTo>
                    <a:pt x="1240545" y="147576"/>
                    <a:pt x="1220733" y="155782"/>
                    <a:pt x="1200075" y="155782"/>
                  </a:cubicBezTo>
                  <a:lnTo>
                    <a:pt x="77891" y="155782"/>
                  </a:lnTo>
                  <a:cubicBezTo>
                    <a:pt x="57233" y="155782"/>
                    <a:pt x="37421" y="147576"/>
                    <a:pt x="22814" y="132968"/>
                  </a:cubicBezTo>
                  <a:cubicBezTo>
                    <a:pt x="8206" y="118361"/>
                    <a:pt x="0" y="98549"/>
                    <a:pt x="0" y="77891"/>
                  </a:cubicBezTo>
                  <a:lnTo>
                    <a:pt x="0" y="77891"/>
                  </a:lnTo>
                  <a:cubicBezTo>
                    <a:pt x="0" y="57233"/>
                    <a:pt x="8206" y="37421"/>
                    <a:pt x="22814" y="22814"/>
                  </a:cubicBezTo>
                  <a:cubicBezTo>
                    <a:pt x="37421" y="8206"/>
                    <a:pt x="57233" y="0"/>
                    <a:pt x="77891" y="0"/>
                  </a:cubicBezTo>
                  <a:close/>
                </a:path>
              </a:pathLst>
            </a:custGeom>
            <a:solidFill>
              <a:srgbClr val="B5FF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1277966" cy="2034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000000"/>
                  </a:solidFill>
                  <a:latin typeface="Neue Montreal Medium"/>
                  <a:ea typeface="Neue Montreal Medium"/>
                  <a:cs typeface="Neue Montreal Medium"/>
                  <a:sym typeface="Neue Montreal Medium"/>
                </a:rPr>
                <a:t>Content Marketing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2244855" y="8329358"/>
            <a:ext cx="5014445" cy="37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Attracting audiences with valu</a:t>
            </a: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able content.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82339" y="797708"/>
            <a:ext cx="3687268" cy="30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trike="noStrike" u="non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Giggling Platypus Co.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093677" y="797708"/>
            <a:ext cx="3381390" cy="30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25</a:t>
            </a:r>
            <a:r>
              <a:rPr lang="en-US" sz="1800" strike="noStrike" u="non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 December</a:t>
            </a:r>
            <a:r>
              <a:rPr lang="en-US" sz="1800" strike="noStrike" u="non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,</a:t>
            </a:r>
            <a:r>
              <a:rPr lang="en-US" sz="1800" strike="noStrike" u="non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 2030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82339" y="9032883"/>
            <a:ext cx="5785637" cy="30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www.r</a:t>
            </a:r>
            <a:r>
              <a:rPr lang="en-US" sz="1800" strike="noStrik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eallygreatsite.com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884314" y="1922072"/>
            <a:ext cx="8299508" cy="1216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99"/>
              </a:lnSpc>
              <a:spcBef>
                <a:spcPct val="0"/>
              </a:spcBef>
            </a:pPr>
            <a:r>
              <a:rPr lang="en-US" sz="3499" i="true">
                <a:solidFill>
                  <a:srgbClr val="000000"/>
                </a:solidFill>
                <a:latin typeface="Neue Montreal Italics"/>
                <a:ea typeface="Neue Montreal Italics"/>
                <a:cs typeface="Neue Montreal Italics"/>
                <a:sym typeface="Neue Montreal Italics"/>
              </a:rPr>
              <a:t>“S</a:t>
            </a:r>
            <a:r>
              <a:rPr lang="en-US" sz="3499" i="true" strike="noStrike" u="none">
                <a:solidFill>
                  <a:srgbClr val="000000"/>
                </a:solidFill>
                <a:latin typeface="Neue Montreal Italics"/>
                <a:ea typeface="Neue Montreal Italics"/>
                <a:cs typeface="Neue Montreal Italics"/>
                <a:sym typeface="Neue Montreal Italics"/>
              </a:rPr>
              <a:t>ocial media, email, SEO, and content are key to reaching your audience.”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82339" y="797708"/>
            <a:ext cx="3687268" cy="30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trike="noStrike" u="non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Giggling Platypus Co.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093677" y="797708"/>
            <a:ext cx="3381390" cy="30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25</a:t>
            </a:r>
            <a:r>
              <a:rPr lang="en-US" sz="1800" strike="noStrike" u="non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 December</a:t>
            </a:r>
            <a:r>
              <a:rPr lang="en-US" sz="1800" strike="noStrike" u="non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,</a:t>
            </a:r>
            <a:r>
              <a:rPr lang="en-US" sz="1800" strike="noStrike" u="non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 2030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82339" y="9032883"/>
            <a:ext cx="5785637" cy="30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www.r</a:t>
            </a:r>
            <a:r>
              <a:rPr lang="en-US" sz="1800" strike="noStrik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eallygreatsite.com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08635" y="1615179"/>
            <a:ext cx="12388966" cy="235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b="true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Understanding</a:t>
            </a:r>
          </a:p>
          <a:p>
            <a:pPr algn="l">
              <a:lnSpc>
                <a:spcPts val="9000"/>
              </a:lnSpc>
            </a:pPr>
            <a:r>
              <a:rPr lang="en-US" sz="9000" b="true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Your Target Audience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4586979"/>
            <a:ext cx="4557761" cy="2077140"/>
            <a:chOff x="0" y="0"/>
            <a:chExt cx="2432954" cy="110878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32954" cy="1108787"/>
            </a:xfrm>
            <a:custGeom>
              <a:avLst/>
              <a:gdLst/>
              <a:ahLst/>
              <a:cxnLst/>
              <a:rect r="r" b="b" t="t" l="l"/>
              <a:pathLst>
                <a:path h="1108787" w="2432954">
                  <a:moveTo>
                    <a:pt x="0" y="0"/>
                  </a:moveTo>
                  <a:lnTo>
                    <a:pt x="2432954" y="0"/>
                  </a:lnTo>
                  <a:lnTo>
                    <a:pt x="2432954" y="1108787"/>
                  </a:lnTo>
                  <a:lnTo>
                    <a:pt x="0" y="1108787"/>
                  </a:lnTo>
                  <a:close/>
                </a:path>
              </a:pathLst>
            </a:custGeom>
            <a:blipFill>
              <a:blip r:embed="rId2"/>
              <a:stretch>
                <a:fillRect l="-26404" t="-6511" r="0" b="-78511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6865120" y="4586979"/>
            <a:ext cx="4557761" cy="2077140"/>
            <a:chOff x="0" y="0"/>
            <a:chExt cx="2432954" cy="11087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32954" cy="1108787"/>
            </a:xfrm>
            <a:custGeom>
              <a:avLst/>
              <a:gdLst/>
              <a:ahLst/>
              <a:cxnLst/>
              <a:rect r="r" b="b" t="t" l="l"/>
              <a:pathLst>
                <a:path h="1108787" w="2432954">
                  <a:moveTo>
                    <a:pt x="0" y="0"/>
                  </a:moveTo>
                  <a:lnTo>
                    <a:pt x="2432954" y="0"/>
                  </a:lnTo>
                  <a:lnTo>
                    <a:pt x="2432954" y="1108787"/>
                  </a:lnTo>
                  <a:lnTo>
                    <a:pt x="0" y="1108787"/>
                  </a:lnTo>
                  <a:close/>
                </a:path>
              </a:pathLst>
            </a:custGeom>
            <a:blipFill>
              <a:blip r:embed="rId3"/>
              <a:stretch>
                <a:fillRect l="0" t="-626" r="0" b="-45748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701539" y="4586979"/>
            <a:ext cx="4557761" cy="2077140"/>
            <a:chOff x="0" y="0"/>
            <a:chExt cx="2432954" cy="110878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32954" cy="1108787"/>
            </a:xfrm>
            <a:custGeom>
              <a:avLst/>
              <a:gdLst/>
              <a:ahLst/>
              <a:cxnLst/>
              <a:rect r="r" b="b" t="t" l="l"/>
              <a:pathLst>
                <a:path h="1108787" w="2432954">
                  <a:moveTo>
                    <a:pt x="0" y="0"/>
                  </a:moveTo>
                  <a:lnTo>
                    <a:pt x="2432954" y="0"/>
                  </a:lnTo>
                  <a:lnTo>
                    <a:pt x="2432954" y="1108787"/>
                  </a:lnTo>
                  <a:lnTo>
                    <a:pt x="0" y="1108787"/>
                  </a:lnTo>
                  <a:close/>
                </a:path>
              </a:pathLst>
            </a:custGeom>
            <a:blipFill>
              <a:blip r:embed="rId4"/>
              <a:stretch>
                <a:fillRect l="-20011" t="-10435" r="0" b="-6523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28700" y="6368376"/>
            <a:ext cx="3330857" cy="591486"/>
            <a:chOff x="0" y="0"/>
            <a:chExt cx="877263" cy="1557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77263" cy="155782"/>
            </a:xfrm>
            <a:custGeom>
              <a:avLst/>
              <a:gdLst/>
              <a:ahLst/>
              <a:cxnLst/>
              <a:rect r="r" b="b" t="t" l="l"/>
              <a:pathLst>
                <a:path h="155782" w="877263">
                  <a:moveTo>
                    <a:pt x="77891" y="0"/>
                  </a:moveTo>
                  <a:lnTo>
                    <a:pt x="799372" y="0"/>
                  </a:lnTo>
                  <a:cubicBezTo>
                    <a:pt x="842390" y="0"/>
                    <a:pt x="877263" y="34873"/>
                    <a:pt x="877263" y="77891"/>
                  </a:cubicBezTo>
                  <a:lnTo>
                    <a:pt x="877263" y="77891"/>
                  </a:lnTo>
                  <a:cubicBezTo>
                    <a:pt x="877263" y="98549"/>
                    <a:pt x="869056" y="118361"/>
                    <a:pt x="854449" y="132968"/>
                  </a:cubicBezTo>
                  <a:cubicBezTo>
                    <a:pt x="839841" y="147576"/>
                    <a:pt x="820030" y="155782"/>
                    <a:pt x="799372" y="155782"/>
                  </a:cubicBezTo>
                  <a:lnTo>
                    <a:pt x="77891" y="155782"/>
                  </a:lnTo>
                  <a:cubicBezTo>
                    <a:pt x="57233" y="155782"/>
                    <a:pt x="37421" y="147576"/>
                    <a:pt x="22814" y="132968"/>
                  </a:cubicBezTo>
                  <a:cubicBezTo>
                    <a:pt x="8206" y="118361"/>
                    <a:pt x="0" y="98549"/>
                    <a:pt x="0" y="77891"/>
                  </a:cubicBezTo>
                  <a:lnTo>
                    <a:pt x="0" y="77891"/>
                  </a:lnTo>
                  <a:cubicBezTo>
                    <a:pt x="0" y="57233"/>
                    <a:pt x="8206" y="37421"/>
                    <a:pt x="22814" y="22814"/>
                  </a:cubicBezTo>
                  <a:cubicBezTo>
                    <a:pt x="37421" y="8206"/>
                    <a:pt x="57233" y="0"/>
                    <a:pt x="77891" y="0"/>
                  </a:cubicBezTo>
                  <a:close/>
                </a:path>
              </a:pathLst>
            </a:custGeom>
            <a:solidFill>
              <a:srgbClr val="B5FF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77263" cy="2034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000000"/>
                  </a:solidFill>
                  <a:latin typeface="Neue Montreal Medium"/>
                  <a:ea typeface="Neue Montreal Medium"/>
                  <a:cs typeface="Neue Montreal Medium"/>
                  <a:sym typeface="Neue Montreal Medium"/>
                </a:rPr>
                <a:t>Young Professionals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865120" y="6368376"/>
            <a:ext cx="1937910" cy="591486"/>
            <a:chOff x="0" y="0"/>
            <a:chExt cx="510396" cy="15578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10396" cy="155782"/>
            </a:xfrm>
            <a:custGeom>
              <a:avLst/>
              <a:gdLst/>
              <a:ahLst/>
              <a:cxnLst/>
              <a:rect r="r" b="b" t="t" l="l"/>
              <a:pathLst>
                <a:path h="155782" w="510396">
                  <a:moveTo>
                    <a:pt x="77891" y="0"/>
                  </a:moveTo>
                  <a:lnTo>
                    <a:pt x="432505" y="0"/>
                  </a:lnTo>
                  <a:cubicBezTo>
                    <a:pt x="453163" y="0"/>
                    <a:pt x="472975" y="8206"/>
                    <a:pt x="487582" y="22814"/>
                  </a:cubicBezTo>
                  <a:cubicBezTo>
                    <a:pt x="502190" y="37421"/>
                    <a:pt x="510396" y="57233"/>
                    <a:pt x="510396" y="77891"/>
                  </a:cubicBezTo>
                  <a:lnTo>
                    <a:pt x="510396" y="77891"/>
                  </a:lnTo>
                  <a:cubicBezTo>
                    <a:pt x="510396" y="98549"/>
                    <a:pt x="502190" y="118361"/>
                    <a:pt x="487582" y="132968"/>
                  </a:cubicBezTo>
                  <a:cubicBezTo>
                    <a:pt x="472975" y="147576"/>
                    <a:pt x="453163" y="155782"/>
                    <a:pt x="432505" y="155782"/>
                  </a:cubicBezTo>
                  <a:lnTo>
                    <a:pt x="77891" y="155782"/>
                  </a:lnTo>
                  <a:cubicBezTo>
                    <a:pt x="57233" y="155782"/>
                    <a:pt x="37421" y="147576"/>
                    <a:pt x="22814" y="132968"/>
                  </a:cubicBezTo>
                  <a:cubicBezTo>
                    <a:pt x="8206" y="118361"/>
                    <a:pt x="0" y="98549"/>
                    <a:pt x="0" y="77891"/>
                  </a:cubicBezTo>
                  <a:lnTo>
                    <a:pt x="0" y="77891"/>
                  </a:lnTo>
                  <a:cubicBezTo>
                    <a:pt x="0" y="57233"/>
                    <a:pt x="8206" y="37421"/>
                    <a:pt x="22814" y="22814"/>
                  </a:cubicBezTo>
                  <a:cubicBezTo>
                    <a:pt x="37421" y="8206"/>
                    <a:pt x="57233" y="0"/>
                    <a:pt x="77891" y="0"/>
                  </a:cubicBezTo>
                  <a:close/>
                </a:path>
              </a:pathLst>
            </a:custGeom>
            <a:solidFill>
              <a:srgbClr val="B5FF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510396" cy="2034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000000"/>
                  </a:solidFill>
                  <a:latin typeface="Neue Montreal Medium"/>
                  <a:ea typeface="Neue Montreal Medium"/>
                  <a:cs typeface="Neue Montreal Medium"/>
                  <a:sym typeface="Neue Montreal Medium"/>
                </a:rPr>
                <a:t>Gen Z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694391" y="6368376"/>
            <a:ext cx="3954034" cy="591486"/>
            <a:chOff x="0" y="0"/>
            <a:chExt cx="1041392" cy="15578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41392" cy="155782"/>
            </a:xfrm>
            <a:custGeom>
              <a:avLst/>
              <a:gdLst/>
              <a:ahLst/>
              <a:cxnLst/>
              <a:rect r="r" b="b" t="t" l="l"/>
              <a:pathLst>
                <a:path h="155782" w="1041392">
                  <a:moveTo>
                    <a:pt x="77891" y="0"/>
                  </a:moveTo>
                  <a:lnTo>
                    <a:pt x="963501" y="0"/>
                  </a:lnTo>
                  <a:cubicBezTo>
                    <a:pt x="984159" y="0"/>
                    <a:pt x="1003971" y="8206"/>
                    <a:pt x="1018578" y="22814"/>
                  </a:cubicBezTo>
                  <a:cubicBezTo>
                    <a:pt x="1033185" y="37421"/>
                    <a:pt x="1041392" y="57233"/>
                    <a:pt x="1041392" y="77891"/>
                  </a:cubicBezTo>
                  <a:lnTo>
                    <a:pt x="1041392" y="77891"/>
                  </a:lnTo>
                  <a:cubicBezTo>
                    <a:pt x="1041392" y="98549"/>
                    <a:pt x="1033185" y="118361"/>
                    <a:pt x="1018578" y="132968"/>
                  </a:cubicBezTo>
                  <a:cubicBezTo>
                    <a:pt x="1003971" y="147576"/>
                    <a:pt x="984159" y="155782"/>
                    <a:pt x="963501" y="155782"/>
                  </a:cubicBezTo>
                  <a:lnTo>
                    <a:pt x="77891" y="155782"/>
                  </a:lnTo>
                  <a:cubicBezTo>
                    <a:pt x="57233" y="155782"/>
                    <a:pt x="37421" y="147576"/>
                    <a:pt x="22814" y="132968"/>
                  </a:cubicBezTo>
                  <a:cubicBezTo>
                    <a:pt x="8206" y="118361"/>
                    <a:pt x="0" y="98549"/>
                    <a:pt x="0" y="77891"/>
                  </a:cubicBezTo>
                  <a:lnTo>
                    <a:pt x="0" y="77891"/>
                  </a:lnTo>
                  <a:cubicBezTo>
                    <a:pt x="0" y="57233"/>
                    <a:pt x="8206" y="37421"/>
                    <a:pt x="22814" y="22814"/>
                  </a:cubicBezTo>
                  <a:cubicBezTo>
                    <a:pt x="37421" y="8206"/>
                    <a:pt x="57233" y="0"/>
                    <a:pt x="77891" y="0"/>
                  </a:cubicBezTo>
                  <a:close/>
                </a:path>
              </a:pathLst>
            </a:custGeom>
            <a:solidFill>
              <a:srgbClr val="B5FF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1041392" cy="2034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000000"/>
                  </a:solidFill>
                  <a:latin typeface="Neue Montreal Medium"/>
                  <a:ea typeface="Neue Montreal Medium"/>
                  <a:cs typeface="Neue Montreal Medium"/>
                  <a:sym typeface="Neue Montreal Medium"/>
                </a:rPr>
                <a:t>Small Business Owners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413393" y="7062560"/>
            <a:ext cx="3231686" cy="762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8"/>
              </a:lnSpc>
              <a:spcBef>
                <a:spcPct val="0"/>
              </a:spcBef>
            </a:pPr>
            <a:r>
              <a:rPr lang="en-US" sz="4499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25-34 y.o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13393" y="7974935"/>
            <a:ext cx="4012980" cy="37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Business, Self-improvement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242545" y="7062560"/>
            <a:ext cx="3231686" cy="762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8"/>
              </a:lnSpc>
              <a:spcBef>
                <a:spcPct val="0"/>
              </a:spcBef>
            </a:pPr>
            <a:r>
              <a:rPr lang="en-US" sz="4499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18</a:t>
            </a:r>
            <a:r>
              <a:rPr lang="en-US" sz="4499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-24 y.o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242545" y="7974935"/>
            <a:ext cx="3362178" cy="37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Enterta</a:t>
            </a:r>
            <a:r>
              <a:rPr lang="en-US" b="true" sz="2199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inment, Trends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075391" y="7062560"/>
            <a:ext cx="3231686" cy="762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8"/>
              </a:lnSpc>
              <a:spcBef>
                <a:spcPct val="0"/>
              </a:spcBef>
            </a:pPr>
            <a:r>
              <a:rPr lang="en-US" sz="4499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3</a:t>
            </a:r>
            <a:r>
              <a:rPr lang="en-US" sz="4499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5-50 y.o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075391" y="7974935"/>
            <a:ext cx="3362178" cy="37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Growth</a:t>
            </a:r>
            <a:r>
              <a:rPr lang="en-US" b="true" sz="2199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, Finance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03950" y="5888646"/>
            <a:ext cx="3759646" cy="591486"/>
            <a:chOff x="0" y="0"/>
            <a:chExt cx="990195" cy="1557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90195" cy="155782"/>
            </a:xfrm>
            <a:custGeom>
              <a:avLst/>
              <a:gdLst/>
              <a:ahLst/>
              <a:cxnLst/>
              <a:rect r="r" b="b" t="t" l="l"/>
              <a:pathLst>
                <a:path h="155782" w="990195">
                  <a:moveTo>
                    <a:pt x="0" y="0"/>
                  </a:moveTo>
                  <a:lnTo>
                    <a:pt x="990195" y="0"/>
                  </a:lnTo>
                  <a:lnTo>
                    <a:pt x="990195" y="155782"/>
                  </a:lnTo>
                  <a:lnTo>
                    <a:pt x="0" y="155782"/>
                  </a:lnTo>
                  <a:close/>
                </a:path>
              </a:pathLst>
            </a:custGeom>
            <a:solidFill>
              <a:srgbClr val="B5FF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990195" cy="2034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000000"/>
                  </a:solidFill>
                  <a:latin typeface="Neue Montreal Medium"/>
                  <a:ea typeface="Neue Montreal Medium"/>
                  <a:cs typeface="Neue Montreal Medium"/>
                  <a:sym typeface="Neue Montreal Medium"/>
                </a:rPr>
                <a:t>Digital Marketing Tips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08635" y="1028700"/>
            <a:ext cx="5459341" cy="4066620"/>
            <a:chOff x="0" y="0"/>
            <a:chExt cx="3347563" cy="24935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47563" cy="2493573"/>
            </a:xfrm>
            <a:custGeom>
              <a:avLst/>
              <a:gdLst/>
              <a:ahLst/>
              <a:cxnLst/>
              <a:rect r="r" b="b" t="t" l="l"/>
              <a:pathLst>
                <a:path h="2493573" w="3347563">
                  <a:moveTo>
                    <a:pt x="0" y="0"/>
                  </a:moveTo>
                  <a:lnTo>
                    <a:pt x="3347563" y="0"/>
                  </a:lnTo>
                  <a:lnTo>
                    <a:pt x="3347563" y="2493573"/>
                  </a:lnTo>
                  <a:lnTo>
                    <a:pt x="0" y="2493573"/>
                  </a:lnTo>
                  <a:close/>
                </a:path>
              </a:pathLst>
            </a:custGeom>
            <a:blipFill>
              <a:blip r:embed="rId2"/>
              <a:stretch>
                <a:fillRect l="-13615" t="0" r="-7336" b="-5475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782339" y="797708"/>
            <a:ext cx="3687268" cy="30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trike="noStrike" u="non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Giggling Platypus Co.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093677" y="797708"/>
            <a:ext cx="3381390" cy="30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25</a:t>
            </a:r>
            <a:r>
              <a:rPr lang="en-US" sz="1800" strike="noStrike" u="non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 December</a:t>
            </a:r>
            <a:r>
              <a:rPr lang="en-US" sz="1800" strike="noStrike" u="non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,</a:t>
            </a:r>
            <a:r>
              <a:rPr lang="en-US" sz="1800" strike="noStrike" u="non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 2030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2339" y="9032883"/>
            <a:ext cx="5785637" cy="30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www.r</a:t>
            </a:r>
            <a:r>
              <a:rPr lang="en-US" sz="1800" strike="noStrik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eallygreatsite.com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08635" y="5305425"/>
            <a:ext cx="6341042" cy="349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b="true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SEO &amp; </a:t>
            </a:r>
          </a:p>
          <a:p>
            <a:pPr algn="l">
              <a:lnSpc>
                <a:spcPts val="9000"/>
              </a:lnSpc>
            </a:pPr>
            <a:r>
              <a:rPr lang="en-US" sz="9000" b="true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Content Marketing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03950" y="2742573"/>
            <a:ext cx="9255350" cy="37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Keyword op</a:t>
            </a: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timization, meta tags, internal linking, backlinks, social sharing.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003950" y="1922072"/>
            <a:ext cx="6913477" cy="602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On-Page &amp; Off-Page SEO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03950" y="4496759"/>
            <a:ext cx="9255350" cy="763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Blog p</a:t>
            </a: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osts (educational), infographics (visual data), videos (tutorials, storytelling),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case studies (proof of success)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03950" y="3676259"/>
            <a:ext cx="6913477" cy="602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Co</a:t>
            </a:r>
            <a:r>
              <a:rPr lang="en-US" b="true" sz="3499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ntent Types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03950" y="6651582"/>
            <a:ext cx="2410537" cy="762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98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+</a:t>
            </a:r>
            <a:r>
              <a:rPr lang="en-US" sz="4499" strike="noStrike" u="non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50,000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003950" y="8428372"/>
            <a:ext cx="2838640" cy="37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S</a:t>
            </a: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tartups, Marketers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8003950" y="7670809"/>
            <a:ext cx="1691801" cy="538488"/>
            <a:chOff x="0" y="0"/>
            <a:chExt cx="445577" cy="14182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45577" cy="141824"/>
            </a:xfrm>
            <a:custGeom>
              <a:avLst/>
              <a:gdLst/>
              <a:ahLst/>
              <a:cxnLst/>
              <a:rect r="r" b="b" t="t" l="l"/>
              <a:pathLst>
                <a:path h="141824" w="445577">
                  <a:moveTo>
                    <a:pt x="70912" y="0"/>
                  </a:moveTo>
                  <a:lnTo>
                    <a:pt x="374665" y="0"/>
                  </a:lnTo>
                  <a:cubicBezTo>
                    <a:pt x="393472" y="0"/>
                    <a:pt x="411509" y="7471"/>
                    <a:pt x="424808" y="20770"/>
                  </a:cubicBezTo>
                  <a:cubicBezTo>
                    <a:pt x="438106" y="34068"/>
                    <a:pt x="445577" y="52105"/>
                    <a:pt x="445577" y="70912"/>
                  </a:cubicBezTo>
                  <a:lnTo>
                    <a:pt x="445577" y="70912"/>
                  </a:lnTo>
                  <a:cubicBezTo>
                    <a:pt x="445577" y="89719"/>
                    <a:pt x="438106" y="107756"/>
                    <a:pt x="424808" y="121054"/>
                  </a:cubicBezTo>
                  <a:cubicBezTo>
                    <a:pt x="411509" y="134353"/>
                    <a:pt x="393472" y="141824"/>
                    <a:pt x="374665" y="141824"/>
                  </a:cubicBezTo>
                  <a:lnTo>
                    <a:pt x="70912" y="141824"/>
                  </a:lnTo>
                  <a:cubicBezTo>
                    <a:pt x="52105" y="141824"/>
                    <a:pt x="34068" y="134353"/>
                    <a:pt x="20770" y="121054"/>
                  </a:cubicBezTo>
                  <a:cubicBezTo>
                    <a:pt x="7471" y="107756"/>
                    <a:pt x="0" y="89719"/>
                    <a:pt x="0" y="70912"/>
                  </a:cubicBezTo>
                  <a:lnTo>
                    <a:pt x="0" y="70912"/>
                  </a:lnTo>
                  <a:cubicBezTo>
                    <a:pt x="0" y="52105"/>
                    <a:pt x="7471" y="34068"/>
                    <a:pt x="20770" y="20770"/>
                  </a:cubicBezTo>
                  <a:cubicBezTo>
                    <a:pt x="34068" y="7471"/>
                    <a:pt x="52105" y="0"/>
                    <a:pt x="7091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445577" cy="1799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B5FF00"/>
                  </a:solidFill>
                  <a:latin typeface="Neue Montreal Medium"/>
                  <a:ea typeface="Neue Montreal Medium"/>
                  <a:cs typeface="Neue Montreal Medium"/>
                  <a:sym typeface="Neue Montreal Medium"/>
                </a:rPr>
                <a:t>High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940788" y="5888646"/>
            <a:ext cx="3759646" cy="591486"/>
            <a:chOff x="0" y="0"/>
            <a:chExt cx="990195" cy="15578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90195" cy="155782"/>
            </a:xfrm>
            <a:custGeom>
              <a:avLst/>
              <a:gdLst/>
              <a:ahLst/>
              <a:cxnLst/>
              <a:rect r="r" b="b" t="t" l="l"/>
              <a:pathLst>
                <a:path h="155782" w="990195">
                  <a:moveTo>
                    <a:pt x="0" y="0"/>
                  </a:moveTo>
                  <a:lnTo>
                    <a:pt x="990195" y="0"/>
                  </a:lnTo>
                  <a:lnTo>
                    <a:pt x="990195" y="155782"/>
                  </a:lnTo>
                  <a:lnTo>
                    <a:pt x="0" y="155782"/>
                  </a:lnTo>
                  <a:close/>
                </a:path>
              </a:pathLst>
            </a:custGeom>
            <a:solidFill>
              <a:srgbClr val="B5FF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990195" cy="2034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000000"/>
                  </a:solidFill>
                  <a:latin typeface="Neue Montreal Medium"/>
                  <a:ea typeface="Neue Montreal Medium"/>
                  <a:cs typeface="Neue Montreal Medium"/>
                  <a:sym typeface="Neue Montreal Medium"/>
                </a:rPr>
                <a:t>SEO Strategies 2027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2940788" y="6651582"/>
            <a:ext cx="2410537" cy="762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98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+3</a:t>
            </a:r>
            <a:r>
              <a:rPr lang="en-US" sz="4499" strike="noStrike" u="non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0,000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940788" y="8428372"/>
            <a:ext cx="2838640" cy="37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B</a:t>
            </a: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usiness Owners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2940788" y="7670809"/>
            <a:ext cx="1691801" cy="538488"/>
            <a:chOff x="0" y="0"/>
            <a:chExt cx="445577" cy="14182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45577" cy="141824"/>
            </a:xfrm>
            <a:custGeom>
              <a:avLst/>
              <a:gdLst/>
              <a:ahLst/>
              <a:cxnLst/>
              <a:rect r="r" b="b" t="t" l="l"/>
              <a:pathLst>
                <a:path h="141824" w="445577">
                  <a:moveTo>
                    <a:pt x="70912" y="0"/>
                  </a:moveTo>
                  <a:lnTo>
                    <a:pt x="374665" y="0"/>
                  </a:lnTo>
                  <a:cubicBezTo>
                    <a:pt x="393472" y="0"/>
                    <a:pt x="411509" y="7471"/>
                    <a:pt x="424808" y="20770"/>
                  </a:cubicBezTo>
                  <a:cubicBezTo>
                    <a:pt x="438106" y="34068"/>
                    <a:pt x="445577" y="52105"/>
                    <a:pt x="445577" y="70912"/>
                  </a:cubicBezTo>
                  <a:lnTo>
                    <a:pt x="445577" y="70912"/>
                  </a:lnTo>
                  <a:cubicBezTo>
                    <a:pt x="445577" y="89719"/>
                    <a:pt x="438106" y="107756"/>
                    <a:pt x="424808" y="121054"/>
                  </a:cubicBezTo>
                  <a:cubicBezTo>
                    <a:pt x="411509" y="134353"/>
                    <a:pt x="393472" y="141824"/>
                    <a:pt x="374665" y="141824"/>
                  </a:cubicBezTo>
                  <a:lnTo>
                    <a:pt x="70912" y="141824"/>
                  </a:lnTo>
                  <a:cubicBezTo>
                    <a:pt x="52105" y="141824"/>
                    <a:pt x="34068" y="134353"/>
                    <a:pt x="20770" y="121054"/>
                  </a:cubicBezTo>
                  <a:cubicBezTo>
                    <a:pt x="7471" y="107756"/>
                    <a:pt x="0" y="89719"/>
                    <a:pt x="0" y="70912"/>
                  </a:cubicBezTo>
                  <a:lnTo>
                    <a:pt x="0" y="70912"/>
                  </a:lnTo>
                  <a:cubicBezTo>
                    <a:pt x="0" y="52105"/>
                    <a:pt x="7471" y="34068"/>
                    <a:pt x="20770" y="20770"/>
                  </a:cubicBezTo>
                  <a:cubicBezTo>
                    <a:pt x="34068" y="7471"/>
                    <a:pt x="52105" y="0"/>
                    <a:pt x="7091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445577" cy="1799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B5FF00"/>
                  </a:solidFill>
                  <a:latin typeface="Neue Montreal Medium"/>
                  <a:ea typeface="Neue Montreal Medium"/>
                  <a:cs typeface="Neue Montreal Medium"/>
                  <a:sym typeface="Neue Montreal Medium"/>
                </a:rPr>
                <a:t>Medium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59310" y="970127"/>
            <a:ext cx="5015757" cy="8288173"/>
            <a:chOff x="0" y="0"/>
            <a:chExt cx="2883256" cy="4764370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2883256" cy="4764370"/>
            </a:xfrm>
            <a:custGeom>
              <a:avLst/>
              <a:gdLst/>
              <a:ahLst/>
              <a:cxnLst/>
              <a:rect r="r" b="b" t="t" l="l"/>
              <a:pathLst>
                <a:path h="4764370" w="2883256">
                  <a:moveTo>
                    <a:pt x="2883256" y="0"/>
                  </a:moveTo>
                  <a:lnTo>
                    <a:pt x="0" y="0"/>
                  </a:lnTo>
                  <a:lnTo>
                    <a:pt x="0" y="4764370"/>
                  </a:lnTo>
                  <a:lnTo>
                    <a:pt x="2883256" y="4764370"/>
                  </a:lnTo>
                  <a:close/>
                </a:path>
              </a:pathLst>
            </a:custGeom>
            <a:blipFill>
              <a:blip r:embed="rId2"/>
              <a:stretch>
                <a:fillRect l="-34503" t="0" r="-11320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08635" y="4720477"/>
            <a:ext cx="1066057" cy="1066057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828288" y="4720477"/>
            <a:ext cx="1066057" cy="106605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 flipV="true">
            <a:off x="6235218" y="4720477"/>
            <a:ext cx="0" cy="4160006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H="true">
            <a:off x="1350132" y="5253505"/>
            <a:ext cx="10471003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376343" y="4988186"/>
            <a:ext cx="530639" cy="530639"/>
          </a:xfrm>
          <a:custGeom>
            <a:avLst/>
            <a:gdLst/>
            <a:ahLst/>
            <a:cxnLst/>
            <a:rect r="r" b="b" t="t" l="l"/>
            <a:pathLst>
              <a:path h="530639" w="530639">
                <a:moveTo>
                  <a:pt x="0" y="0"/>
                </a:moveTo>
                <a:lnTo>
                  <a:pt x="530639" y="0"/>
                </a:lnTo>
                <a:lnTo>
                  <a:pt x="530639" y="530639"/>
                </a:lnTo>
                <a:lnTo>
                  <a:pt x="0" y="5306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090194" y="4982383"/>
            <a:ext cx="542245" cy="542245"/>
          </a:xfrm>
          <a:custGeom>
            <a:avLst/>
            <a:gdLst/>
            <a:ahLst/>
            <a:cxnLst/>
            <a:rect r="r" b="b" t="t" l="l"/>
            <a:pathLst>
              <a:path h="542245" w="542245">
                <a:moveTo>
                  <a:pt x="0" y="0"/>
                </a:moveTo>
                <a:lnTo>
                  <a:pt x="542246" y="0"/>
                </a:lnTo>
                <a:lnTo>
                  <a:pt x="542246" y="542245"/>
                </a:lnTo>
                <a:lnTo>
                  <a:pt x="0" y="5422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4" id="14"/>
          <p:cNvSpPr txBox="true"/>
          <p:nvPr/>
        </p:nvSpPr>
        <p:spPr>
          <a:xfrm rot="0">
            <a:off x="782339" y="797708"/>
            <a:ext cx="3687268" cy="30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trike="noStrike" u="non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Giggling Platypus Co.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093677" y="797708"/>
            <a:ext cx="3381390" cy="30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25</a:t>
            </a:r>
            <a:r>
              <a:rPr lang="en-US" sz="1800" strike="noStrike" u="non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 December</a:t>
            </a:r>
            <a:r>
              <a:rPr lang="en-US" sz="1800" strike="noStrike" u="non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,</a:t>
            </a:r>
            <a:r>
              <a:rPr lang="en-US" sz="1800" strike="noStrike" u="non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 2030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82339" y="9032883"/>
            <a:ext cx="5785637" cy="30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www.r</a:t>
            </a:r>
            <a:r>
              <a:rPr lang="en-US" sz="1800" strike="noStrik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eallygreatsite.com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08635" y="1615179"/>
            <a:ext cx="12388966" cy="235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b="true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Social Media</a:t>
            </a:r>
          </a:p>
          <a:p>
            <a:pPr algn="l">
              <a:lnSpc>
                <a:spcPts val="9000"/>
              </a:lnSpc>
            </a:pPr>
            <a:r>
              <a:rPr lang="en-US" sz="9000" b="true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Marketing Strategies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08635" y="7134807"/>
            <a:ext cx="4533513" cy="1153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Polls &amp;</a:t>
            </a: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 surveys</a:t>
            </a:r>
          </a:p>
          <a:p>
            <a:pPr algn="l" marL="474979" indent="-237490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Giveaways &amp; challenges</a:t>
            </a:r>
          </a:p>
          <a:p>
            <a:pPr algn="l" marL="474979" indent="-237490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Live Q&amp;A sessions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08635" y="6180296"/>
            <a:ext cx="4533513" cy="602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E</a:t>
            </a:r>
            <a:r>
              <a:rPr lang="en-US" b="true" sz="3499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ngagement Tactics: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828288" y="7134807"/>
            <a:ext cx="3220956" cy="1153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Daily for</a:t>
            </a: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 platform B2C</a:t>
            </a:r>
          </a:p>
          <a:p>
            <a:pPr algn="l" marL="474979" indent="-237490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3-4x per week for pl</a:t>
            </a:r>
            <a:r>
              <a:rPr lang="en-US" sz="2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atform B2B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828288" y="6180296"/>
            <a:ext cx="4533513" cy="602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Posti</a:t>
            </a:r>
            <a:r>
              <a:rPr lang="en-US" b="true" sz="3499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ng Schedule: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1500469" y="6181981"/>
            <a:ext cx="15380793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108635" y="5881475"/>
            <a:ext cx="4661167" cy="591486"/>
            <a:chOff x="0" y="0"/>
            <a:chExt cx="1227632" cy="15578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27633" cy="155782"/>
            </a:xfrm>
            <a:custGeom>
              <a:avLst/>
              <a:gdLst/>
              <a:ahLst/>
              <a:cxnLst/>
              <a:rect r="r" b="b" t="t" l="l"/>
              <a:pathLst>
                <a:path h="155782" w="1227633">
                  <a:moveTo>
                    <a:pt x="77891" y="0"/>
                  </a:moveTo>
                  <a:lnTo>
                    <a:pt x="1149741" y="0"/>
                  </a:lnTo>
                  <a:cubicBezTo>
                    <a:pt x="1170399" y="0"/>
                    <a:pt x="1190211" y="8206"/>
                    <a:pt x="1204819" y="22814"/>
                  </a:cubicBezTo>
                  <a:cubicBezTo>
                    <a:pt x="1219426" y="37421"/>
                    <a:pt x="1227633" y="57233"/>
                    <a:pt x="1227633" y="77891"/>
                  </a:cubicBezTo>
                  <a:lnTo>
                    <a:pt x="1227633" y="77891"/>
                  </a:lnTo>
                  <a:cubicBezTo>
                    <a:pt x="1227633" y="98549"/>
                    <a:pt x="1219426" y="118361"/>
                    <a:pt x="1204819" y="132968"/>
                  </a:cubicBezTo>
                  <a:cubicBezTo>
                    <a:pt x="1190211" y="147576"/>
                    <a:pt x="1170399" y="155782"/>
                    <a:pt x="1149741" y="155782"/>
                  </a:cubicBezTo>
                  <a:lnTo>
                    <a:pt x="77891" y="155782"/>
                  </a:lnTo>
                  <a:cubicBezTo>
                    <a:pt x="57233" y="155782"/>
                    <a:pt x="37421" y="147576"/>
                    <a:pt x="22814" y="132968"/>
                  </a:cubicBezTo>
                  <a:cubicBezTo>
                    <a:pt x="8206" y="118361"/>
                    <a:pt x="0" y="98549"/>
                    <a:pt x="0" y="77891"/>
                  </a:cubicBezTo>
                  <a:lnTo>
                    <a:pt x="0" y="77891"/>
                  </a:lnTo>
                  <a:cubicBezTo>
                    <a:pt x="0" y="57233"/>
                    <a:pt x="8206" y="37421"/>
                    <a:pt x="22814" y="22814"/>
                  </a:cubicBezTo>
                  <a:cubicBezTo>
                    <a:pt x="37421" y="8206"/>
                    <a:pt x="57233" y="0"/>
                    <a:pt x="77891" y="0"/>
                  </a:cubicBezTo>
                  <a:close/>
                </a:path>
              </a:pathLst>
            </a:custGeom>
            <a:solidFill>
              <a:srgbClr val="B5FF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227632" cy="2034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000000"/>
                  </a:solidFill>
                  <a:latin typeface="Neue Montreal Medium"/>
                  <a:ea typeface="Neue Montreal Medium"/>
                  <a:cs typeface="Neue Montreal Medium"/>
                  <a:sym typeface="Neue Montreal Medium"/>
                </a:rPr>
                <a:t>Platform A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874593" y="5881475"/>
            <a:ext cx="4661167" cy="591486"/>
            <a:chOff x="0" y="0"/>
            <a:chExt cx="1227632" cy="1557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27633" cy="155782"/>
            </a:xfrm>
            <a:custGeom>
              <a:avLst/>
              <a:gdLst/>
              <a:ahLst/>
              <a:cxnLst/>
              <a:rect r="r" b="b" t="t" l="l"/>
              <a:pathLst>
                <a:path h="155782" w="1227633">
                  <a:moveTo>
                    <a:pt x="77891" y="0"/>
                  </a:moveTo>
                  <a:lnTo>
                    <a:pt x="1149741" y="0"/>
                  </a:lnTo>
                  <a:cubicBezTo>
                    <a:pt x="1170399" y="0"/>
                    <a:pt x="1190211" y="8206"/>
                    <a:pt x="1204819" y="22814"/>
                  </a:cubicBezTo>
                  <a:cubicBezTo>
                    <a:pt x="1219426" y="37421"/>
                    <a:pt x="1227633" y="57233"/>
                    <a:pt x="1227633" y="77891"/>
                  </a:cubicBezTo>
                  <a:lnTo>
                    <a:pt x="1227633" y="77891"/>
                  </a:lnTo>
                  <a:cubicBezTo>
                    <a:pt x="1227633" y="98549"/>
                    <a:pt x="1219426" y="118361"/>
                    <a:pt x="1204819" y="132968"/>
                  </a:cubicBezTo>
                  <a:cubicBezTo>
                    <a:pt x="1190211" y="147576"/>
                    <a:pt x="1170399" y="155782"/>
                    <a:pt x="1149741" y="155782"/>
                  </a:cubicBezTo>
                  <a:lnTo>
                    <a:pt x="77891" y="155782"/>
                  </a:lnTo>
                  <a:cubicBezTo>
                    <a:pt x="57233" y="155782"/>
                    <a:pt x="37421" y="147576"/>
                    <a:pt x="22814" y="132968"/>
                  </a:cubicBezTo>
                  <a:cubicBezTo>
                    <a:pt x="8206" y="118361"/>
                    <a:pt x="0" y="98549"/>
                    <a:pt x="0" y="77891"/>
                  </a:cubicBezTo>
                  <a:lnTo>
                    <a:pt x="0" y="77891"/>
                  </a:lnTo>
                  <a:cubicBezTo>
                    <a:pt x="0" y="57233"/>
                    <a:pt x="8206" y="37421"/>
                    <a:pt x="22814" y="22814"/>
                  </a:cubicBezTo>
                  <a:cubicBezTo>
                    <a:pt x="37421" y="8206"/>
                    <a:pt x="57233" y="0"/>
                    <a:pt x="77891" y="0"/>
                  </a:cubicBezTo>
                  <a:close/>
                </a:path>
              </a:pathLst>
            </a:custGeom>
            <a:solidFill>
              <a:srgbClr val="B5FF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27632" cy="2034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000000"/>
                  </a:solidFill>
                  <a:latin typeface="Neue Montreal Medium"/>
                  <a:ea typeface="Neue Montreal Medium"/>
                  <a:cs typeface="Neue Montreal Medium"/>
                  <a:sym typeface="Neue Montreal Medium"/>
                </a:rPr>
                <a:t>Platform B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640550" y="5881475"/>
            <a:ext cx="4661167" cy="591486"/>
            <a:chOff x="0" y="0"/>
            <a:chExt cx="1227632" cy="1557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27633" cy="155782"/>
            </a:xfrm>
            <a:custGeom>
              <a:avLst/>
              <a:gdLst/>
              <a:ahLst/>
              <a:cxnLst/>
              <a:rect r="r" b="b" t="t" l="l"/>
              <a:pathLst>
                <a:path h="155782" w="1227633">
                  <a:moveTo>
                    <a:pt x="77891" y="0"/>
                  </a:moveTo>
                  <a:lnTo>
                    <a:pt x="1149741" y="0"/>
                  </a:lnTo>
                  <a:cubicBezTo>
                    <a:pt x="1170399" y="0"/>
                    <a:pt x="1190211" y="8206"/>
                    <a:pt x="1204819" y="22814"/>
                  </a:cubicBezTo>
                  <a:cubicBezTo>
                    <a:pt x="1219426" y="37421"/>
                    <a:pt x="1227633" y="57233"/>
                    <a:pt x="1227633" y="77891"/>
                  </a:cubicBezTo>
                  <a:lnTo>
                    <a:pt x="1227633" y="77891"/>
                  </a:lnTo>
                  <a:cubicBezTo>
                    <a:pt x="1227633" y="98549"/>
                    <a:pt x="1219426" y="118361"/>
                    <a:pt x="1204819" y="132968"/>
                  </a:cubicBezTo>
                  <a:cubicBezTo>
                    <a:pt x="1190211" y="147576"/>
                    <a:pt x="1170399" y="155782"/>
                    <a:pt x="1149741" y="155782"/>
                  </a:cubicBezTo>
                  <a:lnTo>
                    <a:pt x="77891" y="155782"/>
                  </a:lnTo>
                  <a:cubicBezTo>
                    <a:pt x="57233" y="155782"/>
                    <a:pt x="37421" y="147576"/>
                    <a:pt x="22814" y="132968"/>
                  </a:cubicBezTo>
                  <a:cubicBezTo>
                    <a:pt x="8206" y="118361"/>
                    <a:pt x="0" y="98549"/>
                    <a:pt x="0" y="77891"/>
                  </a:cubicBezTo>
                  <a:lnTo>
                    <a:pt x="0" y="77891"/>
                  </a:lnTo>
                  <a:cubicBezTo>
                    <a:pt x="0" y="57233"/>
                    <a:pt x="8206" y="37421"/>
                    <a:pt x="22814" y="22814"/>
                  </a:cubicBezTo>
                  <a:cubicBezTo>
                    <a:pt x="37421" y="8206"/>
                    <a:pt x="57233" y="0"/>
                    <a:pt x="77891" y="0"/>
                  </a:cubicBezTo>
                  <a:close/>
                </a:path>
              </a:pathLst>
            </a:custGeom>
            <a:solidFill>
              <a:srgbClr val="B5FF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227632" cy="2034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000000"/>
                  </a:solidFill>
                  <a:latin typeface="Neue Montreal Medium"/>
                  <a:ea typeface="Neue Montreal Medium"/>
                  <a:cs typeface="Neue Montreal Medium"/>
                  <a:sym typeface="Neue Montreal Medium"/>
                </a:rPr>
                <a:t>Platform C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108635" y="7996201"/>
            <a:ext cx="2859719" cy="37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Mo</a:t>
            </a:r>
            <a:r>
              <a:rPr lang="en-US" b="true" sz="2199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nthly Budget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871711" y="7996201"/>
            <a:ext cx="1974797" cy="37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Exp</a:t>
            </a:r>
            <a:r>
              <a:rPr lang="en-US" b="true" sz="2199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ected ROI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74593" y="7996201"/>
            <a:ext cx="2859719" cy="37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Mo</a:t>
            </a:r>
            <a:r>
              <a:rPr lang="en-US" b="true" sz="2199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nthly Budget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37669" y="7996201"/>
            <a:ext cx="1974797" cy="37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Exp</a:t>
            </a:r>
            <a:r>
              <a:rPr lang="en-US" b="true" sz="2199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ected ROI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640550" y="7996201"/>
            <a:ext cx="2859719" cy="37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Mo</a:t>
            </a:r>
            <a:r>
              <a:rPr lang="en-US" b="true" sz="2199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nthly Budget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406225" y="7996201"/>
            <a:ext cx="1974797" cy="37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Exp</a:t>
            </a:r>
            <a:r>
              <a:rPr lang="en-US" b="true" sz="2199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ected ROI</a:t>
            </a:r>
          </a:p>
        </p:txBody>
      </p:sp>
      <p:sp>
        <p:nvSpPr>
          <p:cNvPr name="AutoShape 18" id="18"/>
          <p:cNvSpPr/>
          <p:nvPr/>
        </p:nvSpPr>
        <p:spPr>
          <a:xfrm flipV="true">
            <a:off x="6313622" y="4529669"/>
            <a:ext cx="0" cy="4029761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V="true">
            <a:off x="12079580" y="4529669"/>
            <a:ext cx="0" cy="4029761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2902297" y="4529669"/>
            <a:ext cx="1066057" cy="1066057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672148" y="4529669"/>
            <a:ext cx="1066057" cy="1066057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4443554" y="4529669"/>
            <a:ext cx="1066057" cy="1066057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3170006" y="4797377"/>
            <a:ext cx="530639" cy="530639"/>
          </a:xfrm>
          <a:custGeom>
            <a:avLst/>
            <a:gdLst/>
            <a:ahLst/>
            <a:cxnLst/>
            <a:rect r="r" b="b" t="t" l="l"/>
            <a:pathLst>
              <a:path h="530639" w="530639">
                <a:moveTo>
                  <a:pt x="0" y="0"/>
                </a:moveTo>
                <a:lnTo>
                  <a:pt x="530639" y="0"/>
                </a:lnTo>
                <a:lnTo>
                  <a:pt x="530639" y="530640"/>
                </a:lnTo>
                <a:lnTo>
                  <a:pt x="0" y="530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8939857" y="4797377"/>
            <a:ext cx="530639" cy="530639"/>
          </a:xfrm>
          <a:custGeom>
            <a:avLst/>
            <a:gdLst/>
            <a:ahLst/>
            <a:cxnLst/>
            <a:rect r="r" b="b" t="t" l="l"/>
            <a:pathLst>
              <a:path h="530639" w="530639">
                <a:moveTo>
                  <a:pt x="0" y="0"/>
                </a:moveTo>
                <a:lnTo>
                  <a:pt x="530639" y="0"/>
                </a:lnTo>
                <a:lnTo>
                  <a:pt x="530639" y="530640"/>
                </a:lnTo>
                <a:lnTo>
                  <a:pt x="0" y="5306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1" id="31"/>
          <p:cNvSpPr/>
          <p:nvPr/>
        </p:nvSpPr>
        <p:spPr>
          <a:xfrm flipH="false" flipV="false" rot="0">
            <a:off x="14711263" y="4797377"/>
            <a:ext cx="530639" cy="530639"/>
          </a:xfrm>
          <a:custGeom>
            <a:avLst/>
            <a:gdLst/>
            <a:ahLst/>
            <a:cxnLst/>
            <a:rect r="r" b="b" t="t" l="l"/>
            <a:pathLst>
              <a:path h="530639" w="530639">
                <a:moveTo>
                  <a:pt x="0" y="0"/>
                </a:moveTo>
                <a:lnTo>
                  <a:pt x="530639" y="0"/>
                </a:lnTo>
                <a:lnTo>
                  <a:pt x="530639" y="530640"/>
                </a:lnTo>
                <a:lnTo>
                  <a:pt x="0" y="5306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2" id="32"/>
          <p:cNvSpPr txBox="true"/>
          <p:nvPr/>
        </p:nvSpPr>
        <p:spPr>
          <a:xfrm rot="0">
            <a:off x="782339" y="797708"/>
            <a:ext cx="3687268" cy="30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trike="noStrike" u="non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Giggling Platypus Co.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093677" y="797708"/>
            <a:ext cx="3381390" cy="30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25</a:t>
            </a:r>
            <a:r>
              <a:rPr lang="en-US" sz="1800" strike="noStrike" u="non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 December</a:t>
            </a:r>
            <a:r>
              <a:rPr lang="en-US" sz="1800" strike="noStrike" u="non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,</a:t>
            </a:r>
            <a:r>
              <a:rPr lang="en-US" sz="1800" strike="noStrike" u="non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 2030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82339" y="9032883"/>
            <a:ext cx="5785637" cy="30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www.r</a:t>
            </a:r>
            <a:r>
              <a:rPr lang="en-US" sz="1800" strike="noStrike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eallygreatsite.com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08635" y="1615179"/>
            <a:ext cx="15621609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b="true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Pay-Per-Click </a:t>
            </a:r>
            <a:r>
              <a:rPr lang="en-US" sz="9000" b="true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Advertising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08635" y="3375026"/>
            <a:ext cx="6913477" cy="602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P</a:t>
            </a:r>
            <a:r>
              <a:rPr lang="en-US" b="true" sz="3499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PC Budget Allocation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08635" y="7044461"/>
            <a:ext cx="2686876" cy="762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8"/>
              </a:lnSpc>
              <a:spcBef>
                <a:spcPct val="0"/>
              </a:spcBef>
            </a:pPr>
            <a:r>
              <a:rPr lang="en-US" b="true" sz="4499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$</a:t>
            </a:r>
            <a:r>
              <a:rPr lang="en-US" b="true" sz="4499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5,000+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871711" y="7044461"/>
            <a:ext cx="1974797" cy="762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8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+3</a:t>
            </a:r>
            <a:r>
              <a:rPr lang="en-US" sz="44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00%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874593" y="7044461"/>
            <a:ext cx="2686876" cy="762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8"/>
              </a:lnSpc>
              <a:spcBef>
                <a:spcPct val="0"/>
              </a:spcBef>
            </a:pPr>
            <a:r>
              <a:rPr lang="en-US" b="true" sz="4499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$3</a:t>
            </a:r>
            <a:r>
              <a:rPr lang="en-US" b="true" sz="4499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,000+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637669" y="7044461"/>
            <a:ext cx="1974797" cy="762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8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+250</a:t>
            </a:r>
            <a:r>
              <a:rPr lang="en-US" sz="44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%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640550" y="7044461"/>
            <a:ext cx="2686876" cy="762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8"/>
              </a:lnSpc>
              <a:spcBef>
                <a:spcPct val="0"/>
              </a:spcBef>
            </a:pPr>
            <a:r>
              <a:rPr lang="en-US" b="true" sz="4499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$2</a:t>
            </a:r>
            <a:r>
              <a:rPr lang="en-US" b="true" sz="4499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,000+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5406225" y="7044461"/>
            <a:ext cx="1974797" cy="762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8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+2</a:t>
            </a:r>
            <a:r>
              <a:rPr lang="en-US" sz="44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00%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DAG8DXwiO5Q</dc:identifier>
  <dcterms:modified xsi:type="dcterms:W3CDTF">2011-08-01T06:04:30Z</dcterms:modified>
  <cp:revision>1</cp:revision>
  <dc:title>Green White and Black Modern Digital Marketing Strategy Presentation</dc:title>
</cp:coreProperties>
</file>